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bookmarkIdSeed="2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871" r:id="rId5"/>
    <p:sldId id="872" r:id="rId6"/>
    <p:sldId id="882" r:id="rId7"/>
    <p:sldId id="861" r:id="rId8"/>
    <p:sldId id="879" r:id="rId9"/>
    <p:sldId id="880" r:id="rId10"/>
    <p:sldId id="864" r:id="rId11"/>
    <p:sldId id="887" r:id="rId12"/>
    <p:sldId id="888" r:id="rId13"/>
    <p:sldId id="889" r:id="rId14"/>
    <p:sldId id="8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C10D263-252B-4D8B-8AF6-3DD188E55660}">
          <p14:sldIdLst>
            <p14:sldId id="871"/>
            <p14:sldId id="872"/>
            <p14:sldId id="882"/>
            <p14:sldId id="861"/>
            <p14:sldId id="879"/>
            <p14:sldId id="880"/>
            <p14:sldId id="864"/>
            <p14:sldId id="887"/>
            <p14:sldId id="888"/>
            <p14:sldId id="889"/>
            <p14:sldId id="8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1" name="Author" initials="A" lastIdx="0" clrIdx="1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7F"/>
    <a:srgbClr val="62B5E5"/>
    <a:srgbClr val="2392D2"/>
    <a:srgbClr val="0097A9"/>
    <a:srgbClr val="80D7F7"/>
    <a:srgbClr val="E0F0FA"/>
    <a:srgbClr val="FF0000"/>
    <a:srgbClr val="FF820F"/>
    <a:srgbClr val="FFB13A"/>
    <a:srgbClr val="FF5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23" autoAdjust="0"/>
    <p:restoredTop sz="89919" autoAdjust="0"/>
  </p:normalViewPr>
  <p:slideViewPr>
    <p:cSldViewPr snapToGrid="0">
      <p:cViewPr varScale="1">
        <p:scale>
          <a:sx n="62" d="100"/>
          <a:sy n="62" d="100"/>
        </p:scale>
        <p:origin x="97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4ADBA0-BBB3-40DD-ABEF-A87CDDA4F7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DB300-4AB1-4FF4-83DA-E39911FBF4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BD658-C6C3-4658-8129-9A5E8CEE7539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932DC-32F0-4850-A42D-901FEEFCD5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153FC-0800-4184-9FFB-18A4EAA903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6C87F-6612-4525-8CDC-DC77238E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14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0D5EE-A87E-4D5C-8933-7031F760672D}" type="datetimeFigureOut">
              <a:rPr lang="en-US" smtClean="0"/>
              <a:t>7/27/2023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65347-C546-49C6-AA2B-6EB6D562A7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13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Industry Standards</a:t>
            </a:r>
          </a:p>
          <a:p>
            <a:pPr marL="171448" marR="0" lvl="0" indent="-171448" algn="l" defTabSz="1219170" rtl="0" eaLnBrk="1" fontAlgn="auto" latinLnBrk="0" hangingPunct="1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ISO</a:t>
            </a: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27001/2</a:t>
            </a:r>
          </a:p>
          <a:p>
            <a:pPr marL="171448" marR="0" lvl="0" indent="-171448" algn="l" defTabSz="1219170" rtl="0" eaLnBrk="1" fontAlgn="auto" latinLnBrk="0" hangingPunct="1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NIST</a:t>
            </a: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cybersecurity framework</a:t>
            </a:r>
          </a:p>
          <a:p>
            <a:pPr marL="171448" marR="0" lvl="0" indent="-171448" algn="l" defTabSz="1219170" rtl="0" eaLnBrk="1" fontAlgn="auto" latinLnBrk="0" hangingPunct="1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Global privacy and data protection laws</a:t>
            </a:r>
          </a:p>
          <a:p>
            <a:pPr marL="171448" marR="0" lvl="0" indent="-171448" algn="l" defTabSz="1219170" rtl="0" eaLnBrk="1" fontAlgn="auto" latinLnBrk="0" hangingPunct="1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ITIL</a:t>
            </a: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3</a:t>
            </a:r>
          </a:p>
          <a:p>
            <a:pPr marL="171448" marR="0" lvl="0" indent="-171448" algn="l" defTabSz="1219170" rtl="0" eaLnBrk="1" fontAlgn="auto" latinLnBrk="0" hangingPunct="1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0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Leading Practices </a:t>
            </a:r>
          </a:p>
          <a:p>
            <a:pPr marL="171448" marR="0" lvl="0" indent="-171448" algn="l" defTabSz="1219170" rtl="0" eaLnBrk="1" fontAlgn="auto" latinLnBrk="0" hangingPunct="1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Recognized information security leader</a:t>
            </a:r>
          </a:p>
          <a:p>
            <a:pPr marL="171448" marR="0" lvl="0" indent="-171448" algn="l" defTabSz="1219170" rtl="0" eaLnBrk="1" fontAlgn="auto" latinLnBrk="0" hangingPunct="1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Project / engagement experience</a:t>
            </a:r>
          </a:p>
          <a:p>
            <a:pPr marL="171448" marR="0" lvl="0" indent="-171448" algn="l" defTabSz="1219170" rtl="0" eaLnBrk="1" fontAlgn="auto" latinLnBrk="0" hangingPunct="1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Published industry research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Threat Landscape </a:t>
            </a:r>
          </a:p>
          <a:p>
            <a:pPr marL="171448" marR="0" lvl="0" indent="-171448" defTabSz="1219170" rtl="0" eaLnBrk="1" fontAlgn="auto" latinLnBrk="0" hangingPunct="1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Who might attack? </a:t>
            </a:r>
          </a:p>
          <a:p>
            <a:pPr marL="171448" marR="0" lvl="0" indent="-171448" defTabSz="1219170" rtl="0" eaLnBrk="1" fontAlgn="auto" latinLnBrk="0" hangingPunct="1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What are they after?</a:t>
            </a:r>
          </a:p>
          <a:p>
            <a:pPr marL="171448" marR="0" lvl="0" indent="-171448" defTabSz="1219170" rtl="0" eaLnBrk="1" fontAlgn="auto" latinLnBrk="0" hangingPunct="1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What tactics will they use?</a:t>
            </a:r>
          </a:p>
          <a:p>
            <a:pPr marL="171448" marR="0" lvl="0" indent="-171448" defTabSz="1219170" rtl="0" eaLnBrk="1" fontAlgn="auto" latinLnBrk="0" hangingPunct="1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marL="171448" marR="0" lvl="0" indent="-171448" defTabSz="1219170" rtl="0" eaLnBrk="1" fontAlgn="auto" latinLnBrk="0" hangingPunct="1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30000" noProof="0" dirty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 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International Organization for Standardization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30000" noProof="0" dirty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National Institute for Standards and Technology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30000" noProof="0" dirty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3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Formerly known as the Information Technology Infrastructure Library</a:t>
            </a:r>
          </a:p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951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65347-C546-49C6-AA2B-6EB6D562A75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43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3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 noChangeAspect="1"/>
          </p:cNvSpPr>
          <p:nvPr>
            <p:ph type="pic" sz="quarter" idx="11"/>
          </p:nvPr>
        </p:nvSpPr>
        <p:spPr>
          <a:xfrm>
            <a:off x="2505856" y="727200"/>
            <a:ext cx="7200000" cy="54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3989" y="586423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600" b="0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title style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en-US" noProof="0" dirty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5594349" cy="29845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503988" y="378000"/>
            <a:ext cx="2001868" cy="349200"/>
            <a:chOff x="398463" y="404813"/>
            <a:chExt cx="1627187" cy="307976"/>
          </a:xfrm>
          <a:solidFill>
            <a:schemeClr val="bg1"/>
          </a:solidFill>
        </p:grpSpPr>
        <p:sp>
          <p:nvSpPr>
            <p:cNvPr id="11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4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044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1651" y="1705670"/>
            <a:ext cx="10541000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1651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45462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1652" y="1628775"/>
            <a:ext cx="9152369" cy="475297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2800">
                <a:solidFill>
                  <a:schemeClr val="bg1"/>
                </a:solidFill>
              </a:defRPr>
            </a:lvl1pPr>
            <a:lvl2pPr marL="457200" indent="-457200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382377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88153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1651" y="1627200"/>
            <a:ext cx="9277349" cy="4759584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2800">
                <a:solidFill>
                  <a:schemeClr val="bg1"/>
                </a:solidFill>
              </a:defRPr>
            </a:lvl1pPr>
            <a:lvl2pPr marL="457200" indent="-457200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382377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15328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1651" y="1628775"/>
            <a:ext cx="9277349" cy="475297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2800">
                <a:solidFill>
                  <a:schemeClr val="bg1"/>
                </a:solidFill>
              </a:defRPr>
            </a:lvl1pPr>
            <a:lvl2pPr marL="457200" indent="-457200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382377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30435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1651" y="1628775"/>
            <a:ext cx="9277349" cy="475297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2800">
                <a:solidFill>
                  <a:schemeClr val="bg1"/>
                </a:solidFill>
              </a:defRPr>
            </a:lvl1pPr>
            <a:lvl2pPr marL="457200" indent="-457200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382377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05043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1651" y="1628775"/>
            <a:ext cx="9277349" cy="475297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2800">
                <a:solidFill>
                  <a:schemeClr val="tx1"/>
                </a:solidFill>
              </a:defRPr>
            </a:lvl1pPr>
            <a:lvl2pPr marL="457200" indent="-457200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0008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9277349" cy="4716463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tabLst>
                <a:tab pos="6729413" algn="r"/>
              </a:tabLst>
              <a:defRPr/>
            </a:lvl1pPr>
            <a:lvl2pPr marL="127000" indent="-127000">
              <a:tabLst>
                <a:tab pos="6729413" algn="r"/>
              </a:tabLst>
              <a:defRPr/>
            </a:lvl2pPr>
            <a:lvl3pPr marL="279400" indent="-127000">
              <a:tabLst>
                <a:tab pos="6729413" algn="r"/>
              </a:tabLst>
              <a:defRPr/>
            </a:lvl3pPr>
            <a:lvl4pPr marL="431800" indent="-127000">
              <a:tabLst>
                <a:tab pos="6729413" algn="r"/>
              </a:tabLst>
              <a:defRPr/>
            </a:lvl4pPr>
            <a:lvl5pPr marL="584200" indent="-127000">
              <a:tabLst>
                <a:tab pos="5029200" algn="r"/>
              </a:tabLst>
              <a:defRPr baseline="0"/>
            </a:lvl5pPr>
            <a:lvl6pPr>
              <a:tabLst>
                <a:tab pos="6729413" algn="r"/>
              </a:tabLst>
              <a:defRPr/>
            </a:lvl6pPr>
            <a:lvl7pPr>
              <a:tabLst>
                <a:tab pos="6729413" algn="r"/>
              </a:tabLst>
              <a:defRPr/>
            </a:lvl7pPr>
            <a:lvl8pPr>
              <a:tabLst>
                <a:tab pos="6729413" algn="r"/>
              </a:tabLst>
              <a:defRPr/>
            </a:lvl8pPr>
            <a:lvl9pPr>
              <a:tabLst>
                <a:tab pos="67294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2" y="317500"/>
            <a:ext cx="11180232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022817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1" y="317501"/>
            <a:ext cx="11188700" cy="69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450351" y="1701801"/>
            <a:ext cx="6240000" cy="4679950"/>
          </a:xfr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4456429" cy="4716463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789909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1"/>
            <a:ext cx="11188700" cy="6985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501651" y="1665289"/>
            <a:ext cx="11165416" cy="47164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332113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01651" y="317500"/>
            <a:ext cx="11162349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501651" y="1665289"/>
            <a:ext cx="11165416" cy="471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539612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 noChangeAspect="1"/>
          </p:cNvSpPr>
          <p:nvPr>
            <p:ph type="pic" sz="quarter" idx="11"/>
          </p:nvPr>
        </p:nvSpPr>
        <p:spPr>
          <a:xfrm>
            <a:off x="2489813" y="727200"/>
            <a:ext cx="72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1651" y="586423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0" indent="0" algn="l">
              <a:buNone/>
              <a:defRPr sz="1600" b="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title style</a:t>
            </a:r>
          </a:p>
          <a:p>
            <a:pPr lvl="1"/>
            <a:r>
              <a:rPr lang="en-US" noProof="0" dirty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5594349" cy="29845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03988" y="378000"/>
            <a:ext cx="1985825" cy="3492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8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114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01651" y="317500"/>
            <a:ext cx="11162349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501651" y="1700213"/>
            <a:ext cx="11165416" cy="46789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822306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501652" y="2052000"/>
            <a:ext cx="11188699" cy="4069013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1652" y="1665289"/>
            <a:ext cx="11188699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813997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504000" y="2051999"/>
            <a:ext cx="3549549" cy="4069014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1650" y="1665289"/>
            <a:ext cx="3562351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303184" y="2051999"/>
            <a:ext cx="3561616" cy="4069014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Click icon to add chart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303185" y="1665289"/>
            <a:ext cx="3561615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126397" y="2051999"/>
            <a:ext cx="3563953" cy="4069014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Click icon to add chart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126396" y="1659145"/>
            <a:ext cx="3563955" cy="39825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63774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1" y="317500"/>
            <a:ext cx="11202669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20266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5305579" cy="4716461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6381539" y="1665289"/>
            <a:ext cx="5322781" cy="4716461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455449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0"/>
          </p:nvPr>
        </p:nvSpPr>
        <p:spPr>
          <a:xfrm>
            <a:off x="501650" y="1665289"/>
            <a:ext cx="5305580" cy="471646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5029200" algn="r"/>
              </a:tabLst>
              <a:defRPr sz="1600"/>
            </a:lvl1pPr>
            <a:lvl2pPr>
              <a:tabLst>
                <a:tab pos="5029200" algn="r"/>
              </a:tabLst>
              <a:defRPr sz="1600"/>
            </a:lvl2pPr>
            <a:lvl3pPr>
              <a:tabLst>
                <a:tab pos="5029200" algn="r"/>
              </a:tabLst>
              <a:defRPr sz="1600"/>
            </a:lvl3pPr>
            <a:lvl4pPr>
              <a:tabLst>
                <a:tab pos="5029200" algn="r"/>
              </a:tabLst>
              <a:defRPr sz="1600"/>
            </a:lvl4pPr>
            <a:lvl5pPr>
              <a:tabLst>
                <a:tab pos="5029200" algn="r"/>
              </a:tabLst>
              <a:defRPr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20"/>
          </p:nvPr>
        </p:nvSpPr>
        <p:spPr>
          <a:xfrm>
            <a:off x="6383999" y="1665289"/>
            <a:ext cx="5306351" cy="471646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5029200" algn="r"/>
              </a:tabLst>
              <a:defRPr sz="1600"/>
            </a:lvl1pPr>
            <a:lvl2pPr>
              <a:tabLst>
                <a:tab pos="5029200" algn="r"/>
              </a:tabLst>
              <a:defRPr sz="1600"/>
            </a:lvl2pPr>
            <a:lvl3pPr>
              <a:tabLst>
                <a:tab pos="5029200" algn="r"/>
              </a:tabLst>
              <a:defRPr sz="1600"/>
            </a:lvl3pPr>
            <a:lvl4pPr>
              <a:tabLst>
                <a:tab pos="5029200" algn="r"/>
              </a:tabLst>
              <a:defRPr sz="1600"/>
            </a:lvl4pPr>
            <a:lvl5pPr>
              <a:tabLst>
                <a:tab pos="5029200" algn="r"/>
              </a:tabLst>
              <a:defRPr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588141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1" progId="TCLayout.ActiveDocument.1">
                  <p:embed/>
                </p:oleObj>
              </mc:Choice>
              <mc:Fallback>
                <p:oleObj name="think-cell Slide" r:id="rId3" imgW="592" imgH="591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501652" y="1665289"/>
            <a:ext cx="5355165" cy="44557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tabLst>
                <a:tab pos="5029200" algn="r"/>
              </a:tabLst>
              <a:defRPr sz="1200"/>
            </a:lvl1pPr>
            <a:lvl2pPr marL="127000" indent="-1270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 sz="1200"/>
            </a:lvl2pPr>
            <a:lvl3pPr marL="279400" indent="-1270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sz="1200"/>
            </a:lvl3pPr>
            <a:lvl4pPr marL="431800" indent="-1270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 sz="1200"/>
            </a:lvl4pPr>
            <a:lvl5pPr marL="584200" indent="-1270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341221" y="2125013"/>
            <a:ext cx="5349129" cy="3996000"/>
          </a:xfrm>
        </p:spPr>
        <p:txBody>
          <a:bodyPr/>
          <a:lstStyle/>
          <a:p>
            <a:r>
              <a:rPr lang="en-US" noProof="0" dirty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41223" y="1665288"/>
            <a:ext cx="5349128" cy="42068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0118121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25099" y="2125013"/>
            <a:ext cx="5608320" cy="3996000"/>
          </a:xfrm>
        </p:spPr>
        <p:txBody>
          <a:bodyPr/>
          <a:lstStyle/>
          <a:p>
            <a:r>
              <a:rPr lang="en-US" noProof="0" dirty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41222" y="1665288"/>
            <a:ext cx="5349129" cy="42068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354313" y="2125013"/>
            <a:ext cx="5608320" cy="3996000"/>
          </a:xfrm>
        </p:spPr>
        <p:txBody>
          <a:bodyPr/>
          <a:lstStyle/>
          <a:p>
            <a:r>
              <a:rPr lang="en-US" noProof="0" dirty="0"/>
              <a:t>Click icon to add chart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501649" y="1665288"/>
            <a:ext cx="5339064" cy="42068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558096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2" y="317500"/>
            <a:ext cx="11188699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501650" y="1665289"/>
            <a:ext cx="4431857" cy="4716463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450349" y="1700214"/>
            <a:ext cx="6240000" cy="4681537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0505856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1" y="317500"/>
            <a:ext cx="11188700" cy="334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577882" y="1658680"/>
            <a:ext cx="4112468" cy="472307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5029200" algn="r"/>
              </a:tabLst>
              <a:defRPr sz="2400">
                <a:solidFill>
                  <a:schemeClr val="accent3"/>
                </a:solidFill>
              </a:defRPr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01651" y="1665288"/>
            <a:ext cx="6506348" cy="4716462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2" y="651600"/>
            <a:ext cx="1118869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8842098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0"/>
            <a:ext cx="11188700" cy="3341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01649" y="1700213"/>
            <a:ext cx="2706624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327216" y="1700213"/>
            <a:ext cx="2706624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52783" y="1700213"/>
            <a:ext cx="2706624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78351" y="1700213"/>
            <a:ext cx="2706624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1649" y="3108509"/>
            <a:ext cx="2706624" cy="3264408"/>
          </a:xfrm>
        </p:spPr>
        <p:txBody>
          <a:bodyPr/>
          <a:lstStyle>
            <a:lvl1pPr marL="0" indent="0" algn="l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Tx/>
              <a:buNone/>
              <a:tabLst>
                <a:tab pos="5029200" algn="r"/>
              </a:tabLst>
              <a:defRPr lang="en-US" sz="12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7000" indent="-127000" algn="l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 lang="en-US" sz="12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9400" indent="-127000" algn="l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lang="en-US" sz="12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indent="-127000" algn="l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 lang="en-US" sz="12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4200" indent="-127000" algn="l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lang="en-US" sz="1200" b="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6400" indent="-1764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0"/>
              </a:spcAft>
              <a:defRPr/>
            </a:lvl7pPr>
            <a:lvl8pPr marL="356400" indent="-176400">
              <a:spcAft>
                <a:spcPts val="0"/>
              </a:spcAft>
              <a:defRPr/>
            </a:lvl8pPr>
            <a:lvl9pPr marL="356400" indent="-1764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62660" y="3108509"/>
            <a:ext cx="2706624" cy="3264408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smtClean="0"/>
            </a:lvl1pPr>
            <a:lvl2pPr>
              <a:defRPr lang="en-US" noProof="0" smtClean="0"/>
            </a:lvl2pPr>
            <a:lvl3pPr>
              <a:defRPr lang="en-US" b="0" noProof="0" smtClean="0"/>
            </a:lvl3pPr>
            <a:lvl4pPr>
              <a:defRPr lang="en-US" b="0" noProof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32155" y="3108509"/>
            <a:ext cx="2706624" cy="3264408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8993167" y="3108509"/>
            <a:ext cx="2706624" cy="3264408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smtClean="0"/>
            </a:lvl1pPr>
            <a:lvl2pPr>
              <a:defRPr lang="en-US" noProof="0" smtClean="0"/>
            </a:lvl2pPr>
            <a:lvl3pPr>
              <a:defRPr lang="en-US" b="0" noProof="0" smtClean="0"/>
            </a:lvl3pPr>
            <a:lvl4pPr>
              <a:defRPr lang="en-US" b="0" noProof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501650" y="651600"/>
            <a:ext cx="11188701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239842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336000" y="1368000"/>
            <a:ext cx="5520000" cy="414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4200"/>
              </a:lnSpc>
              <a:defRPr sz="3600" b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503989" y="586423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5594349" cy="29845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503988" y="378000"/>
            <a:ext cx="2160000" cy="307976"/>
            <a:chOff x="398463" y="404813"/>
            <a:chExt cx="1627187" cy="307976"/>
          </a:xfrm>
          <a:solidFill>
            <a:schemeClr val="bg1"/>
          </a:solidFill>
        </p:grpSpPr>
        <p:sp>
          <p:nvSpPr>
            <p:cNvPr id="11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4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0288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0"/>
            <a:ext cx="11188700" cy="3341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504000" y="1707173"/>
            <a:ext cx="5496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224085" y="1700213"/>
            <a:ext cx="5475067" cy="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504000" y="4065173"/>
            <a:ext cx="5496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24085" y="4065173"/>
            <a:ext cx="5475067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504000" y="1880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6224085" y="1880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504000" y="4256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31"/>
          </p:nvPr>
        </p:nvSpPr>
        <p:spPr>
          <a:xfrm>
            <a:off x="6224085" y="4256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2683483" y="1880213"/>
            <a:ext cx="3288000" cy="1944000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 lang="en-US" noProof="0" dirty="0" smtClean="0"/>
            </a:lvl1pPr>
            <a:lvl2pPr marL="127000" indent="-127000" algn="l">
              <a:buClrTx/>
              <a:buSzPct val="100000"/>
              <a:buFont typeface="Arial" panose="020B0604020202020204" pitchFamily="34" charset="0"/>
              <a:buChar char="•"/>
              <a:defRPr lang="en-US" noProof="0" dirty="0" smtClean="0"/>
            </a:lvl2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8396560" y="1880213"/>
            <a:ext cx="3291840" cy="19440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smtClean="0"/>
            </a:lvl1pPr>
            <a:lvl2pPr>
              <a:defRPr lang="en-US" noProof="0" smtClean="0"/>
            </a:lvl2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683483" y="4256213"/>
            <a:ext cx="3288000" cy="19440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smtClean="0"/>
            </a:lvl1pPr>
            <a:lvl2pPr>
              <a:defRPr lang="en-US" noProof="0" smtClean="0"/>
            </a:lvl2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8396560" y="4256213"/>
            <a:ext cx="3291840" cy="19440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smtClean="0"/>
            </a:lvl1pPr>
            <a:lvl2pPr>
              <a:defRPr lang="en-US" noProof="0" smtClean="0"/>
            </a:lvl2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0323558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2"/>
            <a:ext cx="11188700" cy="334099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1651" y="1700214"/>
            <a:ext cx="3657600" cy="1971675"/>
          </a:xfr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40265" y="1700214"/>
            <a:ext cx="3657600" cy="1971675"/>
          </a:xfr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270957" y="1700214"/>
            <a:ext cx="3657600" cy="1971675"/>
          </a:xfr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idx="1" hasCustomPrompt="1"/>
          </p:nvPr>
        </p:nvSpPr>
        <p:spPr>
          <a:xfrm>
            <a:off x="501651" y="3832225"/>
            <a:ext cx="3657600" cy="209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/>
            </a:lvl1pPr>
            <a:lvl2pPr marL="127000" indent="-127000" algn="l"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2794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31800" indent="-127000" algn="l"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5842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idx="16" hasCustomPrompt="1"/>
          </p:nvPr>
        </p:nvSpPr>
        <p:spPr>
          <a:xfrm>
            <a:off x="4270959" y="3832225"/>
            <a:ext cx="3657600" cy="209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7" hasCustomPrompt="1"/>
          </p:nvPr>
        </p:nvSpPr>
        <p:spPr>
          <a:xfrm>
            <a:off x="8040265" y="3832225"/>
            <a:ext cx="3657600" cy="209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3228013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0234419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 Black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278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4000" y="1857892"/>
            <a:ext cx="5462016" cy="169545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46193" y="1857892"/>
            <a:ext cx="5462016" cy="169545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2"/>
            <a:ext cx="11188700" cy="334099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504000" y="1705378"/>
            <a:ext cx="5466824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246195" y="1705378"/>
            <a:ext cx="5452957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69491" y="1863917"/>
            <a:ext cx="1210207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 dirty="0">
                <a:solidFill>
                  <a:schemeClr val="bg1"/>
                </a:solidFill>
              </a:rPr>
              <a:t>Co-brand</a:t>
            </a:r>
            <a:br>
              <a:rPr lang="en-US" sz="1200" noProof="0" dirty="0">
                <a:solidFill>
                  <a:schemeClr val="bg1"/>
                </a:solidFill>
              </a:rPr>
            </a:br>
            <a:r>
              <a:rPr lang="en-US" sz="12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24617" y="1857893"/>
            <a:ext cx="124416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 dirty="0">
                <a:solidFill>
                  <a:schemeClr val="bg1"/>
                </a:solidFill>
              </a:rPr>
              <a:t>Co-brand</a:t>
            </a:r>
            <a:br>
              <a:rPr lang="en-US" sz="1200" noProof="0" dirty="0">
                <a:solidFill>
                  <a:schemeClr val="bg1"/>
                </a:solidFill>
              </a:rPr>
            </a:br>
            <a:r>
              <a:rPr lang="en-US" sz="12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8733248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9280" y="1857892"/>
            <a:ext cx="5462016" cy="169545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46195" y="1857892"/>
            <a:ext cx="5462016" cy="169545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2"/>
            <a:ext cx="11188700" cy="334099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509280" y="1705378"/>
            <a:ext cx="5462016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246195" y="1705378"/>
            <a:ext cx="5462016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4050" y="1857893"/>
            <a:ext cx="124416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 dirty="0">
                <a:solidFill>
                  <a:schemeClr val="bg1"/>
                </a:solidFill>
              </a:rPr>
              <a:t>Co-brand</a:t>
            </a:r>
            <a:br>
              <a:rPr lang="en-US" sz="1200" noProof="0" dirty="0">
                <a:solidFill>
                  <a:schemeClr val="bg1"/>
                </a:solidFill>
              </a:rPr>
            </a:br>
            <a:r>
              <a:rPr lang="en-US" sz="12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509280" y="4249682"/>
            <a:ext cx="5462016" cy="169545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246195" y="4249682"/>
            <a:ext cx="5462016" cy="169545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smtClean="0"/>
            </a:lvl1pPr>
            <a:lvl2pPr>
              <a:defRPr lang="en-US" noProof="0" smtClean="0"/>
            </a:lvl2pPr>
            <a:lvl3pPr>
              <a:defRPr lang="en-US" b="0" noProof="0" smtClean="0"/>
            </a:lvl3pPr>
            <a:lvl4pPr>
              <a:defRPr lang="en-US" b="0" noProof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509280" y="4103518"/>
            <a:ext cx="5462016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246195" y="4103518"/>
            <a:ext cx="5462016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31915" y="4255707"/>
            <a:ext cx="123938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 dirty="0">
                <a:solidFill>
                  <a:schemeClr val="bg1"/>
                </a:solidFill>
              </a:rPr>
              <a:t>Co-brand</a:t>
            </a:r>
            <a:br>
              <a:rPr lang="en-US" sz="1200" noProof="0" dirty="0">
                <a:solidFill>
                  <a:schemeClr val="bg1"/>
                </a:solidFill>
              </a:rPr>
            </a:br>
            <a:r>
              <a:rPr lang="en-US" sz="12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64051" y="4249683"/>
            <a:ext cx="1244160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 dirty="0">
                <a:solidFill>
                  <a:schemeClr val="bg1"/>
                </a:solidFill>
              </a:rPr>
              <a:t>Co-brand</a:t>
            </a:r>
            <a:br>
              <a:rPr lang="en-US" sz="1200" noProof="0" dirty="0">
                <a:solidFill>
                  <a:schemeClr val="bg1"/>
                </a:solidFill>
              </a:rPr>
            </a:br>
            <a:r>
              <a:rPr lang="en-US" sz="12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97501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61090" y="1863917"/>
            <a:ext cx="1210207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 dirty="0">
                <a:solidFill>
                  <a:schemeClr val="bg1"/>
                </a:solidFill>
              </a:rPr>
              <a:t>Co-brand</a:t>
            </a:r>
            <a:br>
              <a:rPr lang="en-US" sz="1200" noProof="0" dirty="0">
                <a:solidFill>
                  <a:schemeClr val="bg1"/>
                </a:solidFill>
              </a:rPr>
            </a:br>
            <a:r>
              <a:rPr lang="en-US" sz="12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919292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2"/>
            <a:ext cx="11188700" cy="334099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327289" y="1705968"/>
            <a:ext cx="3547872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504000" y="1700214"/>
            <a:ext cx="3547872" cy="59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8150577" y="1705968"/>
            <a:ext cx="3547872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327289" y="1851441"/>
            <a:ext cx="3547872" cy="3845754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4000" y="1851441"/>
            <a:ext cx="3547872" cy="3845754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8150577" y="1851441"/>
            <a:ext cx="3547872" cy="3845754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71100627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2"/>
            <a:ext cx="11188700" cy="334099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4000" y="2556000"/>
            <a:ext cx="2592000" cy="33948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096836" y="2556000"/>
            <a:ext cx="2592000" cy="33948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68279" y="2556000"/>
            <a:ext cx="2592000" cy="33948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32557" y="2556000"/>
            <a:ext cx="2592000" cy="33948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3512776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column icon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0" y="317500"/>
            <a:ext cx="11188701" cy="3701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4000" y="2556000"/>
            <a:ext cx="2592000" cy="33948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smtClean="0">
                <a:solidFill>
                  <a:schemeClr val="bg1"/>
                </a:solidFill>
              </a:defRPr>
            </a:lvl1pPr>
            <a:lvl2pPr>
              <a:defRPr lang="en-US" noProof="0" smtClean="0">
                <a:solidFill>
                  <a:schemeClr val="bg1"/>
                </a:solidFill>
              </a:defRPr>
            </a:lvl2pPr>
            <a:lvl3pPr>
              <a:defRPr lang="en-US" b="0" noProof="0" smtClean="0">
                <a:solidFill>
                  <a:schemeClr val="bg1"/>
                </a:solidFill>
              </a:defRPr>
            </a:lvl3pPr>
            <a:lvl4pPr>
              <a:defRPr lang="en-US" b="0" noProof="0" smtClean="0">
                <a:solidFill>
                  <a:schemeClr val="bg1"/>
                </a:solidFill>
              </a:defRPr>
            </a:lvl4pPr>
            <a:lvl5pPr>
              <a:defRPr lang="en-US" b="0" noProof="0" dirty="0">
                <a:solidFill>
                  <a:schemeClr val="bg1"/>
                </a:solidFill>
              </a:defRPr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00752" y="2556000"/>
            <a:ext cx="2592000" cy="33948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smtClean="0">
                <a:solidFill>
                  <a:schemeClr val="bg1"/>
                </a:solidFill>
              </a:defRPr>
            </a:lvl1pPr>
            <a:lvl2pPr>
              <a:defRPr lang="en-US" noProof="0" smtClean="0">
                <a:solidFill>
                  <a:schemeClr val="bg1"/>
                </a:solidFill>
              </a:defRPr>
            </a:lvl2pPr>
            <a:lvl3pPr>
              <a:defRPr lang="en-US" b="0" noProof="0" smtClean="0">
                <a:solidFill>
                  <a:schemeClr val="bg1"/>
                </a:solidFill>
              </a:defRPr>
            </a:lvl3pPr>
            <a:lvl4pPr>
              <a:defRPr lang="en-US" b="0" noProof="0" smtClean="0">
                <a:solidFill>
                  <a:schemeClr val="bg1"/>
                </a:solidFill>
              </a:defRPr>
            </a:lvl4pPr>
            <a:lvl5pPr>
              <a:defRPr lang="en-US" b="0" noProof="0" dirty="0">
                <a:solidFill>
                  <a:schemeClr val="bg1"/>
                </a:solidFill>
              </a:defRPr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69584" y="2556000"/>
            <a:ext cx="2592000" cy="33948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smtClean="0">
                <a:solidFill>
                  <a:schemeClr val="bg1"/>
                </a:solidFill>
              </a:defRPr>
            </a:lvl1pPr>
            <a:lvl2pPr>
              <a:defRPr lang="en-US" noProof="0" smtClean="0">
                <a:solidFill>
                  <a:schemeClr val="bg1"/>
                </a:solidFill>
              </a:defRPr>
            </a:lvl2pPr>
            <a:lvl3pPr>
              <a:defRPr lang="en-US" b="0" noProof="0" smtClean="0">
                <a:solidFill>
                  <a:schemeClr val="bg1"/>
                </a:solidFill>
              </a:defRPr>
            </a:lvl3pPr>
            <a:lvl4pPr>
              <a:defRPr lang="en-US" b="0" noProof="0" smtClean="0">
                <a:solidFill>
                  <a:schemeClr val="bg1"/>
                </a:solidFill>
              </a:defRPr>
            </a:lvl4pPr>
            <a:lvl5pPr>
              <a:defRPr lang="en-US" b="0" noProof="0" dirty="0">
                <a:solidFill>
                  <a:schemeClr val="bg1"/>
                </a:solidFill>
              </a:defRPr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35168" y="2556000"/>
            <a:ext cx="2592000" cy="33948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smtClean="0">
                <a:solidFill>
                  <a:schemeClr val="bg1"/>
                </a:solidFill>
              </a:defRPr>
            </a:lvl1pPr>
            <a:lvl2pPr>
              <a:defRPr lang="en-US" noProof="0" smtClean="0">
                <a:solidFill>
                  <a:schemeClr val="bg1"/>
                </a:solidFill>
              </a:defRPr>
            </a:lvl2pPr>
            <a:lvl3pPr>
              <a:defRPr lang="en-US" b="0" noProof="0" smtClean="0">
                <a:solidFill>
                  <a:schemeClr val="bg1"/>
                </a:solidFill>
              </a:defRPr>
            </a:lvl3pPr>
            <a:lvl4pPr>
              <a:defRPr lang="en-US" b="0" noProof="0" smtClean="0">
                <a:solidFill>
                  <a:schemeClr val="bg1"/>
                </a:solidFill>
              </a:defRPr>
            </a:lvl4pPr>
            <a:lvl5pPr>
              <a:defRPr lang="en-US" b="0" noProof="0" dirty="0">
                <a:solidFill>
                  <a:schemeClr val="bg1"/>
                </a:solidFill>
              </a:defRPr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87695"/>
            <a:ext cx="11188701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3" name="CaseCode"/>
          <p:cNvSpPr txBox="1"/>
          <p:nvPr userDrawn="1"/>
        </p:nvSpPr>
        <p:spPr>
          <a:xfrm>
            <a:off x="6335184" y="6477001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Presentation title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14" name="Copyright"/>
          <p:cNvSpPr txBox="1"/>
          <p:nvPr userDrawn="1"/>
        </p:nvSpPr>
        <p:spPr>
          <a:xfrm>
            <a:off x="501651" y="6477000"/>
            <a:ext cx="5355167" cy="2012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Member firms and DTTL: Insert appropriate copyright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382377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14663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idx="1"/>
          </p:nvPr>
        </p:nvSpPr>
        <p:spPr>
          <a:xfrm>
            <a:off x="501650" y="1665289"/>
            <a:ext cx="5594351" cy="47164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355560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336000" y="1368000"/>
            <a:ext cx="5520000" cy="414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4200"/>
              </a:lnSpc>
              <a:defRPr sz="36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501651" y="586423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5594349" cy="29845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03988" y="378000"/>
            <a:ext cx="2160000" cy="307976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8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50349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675360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90163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1"/>
            <a:ext cx="9348787" cy="4633910"/>
          </a:xfrm>
          <a:prstGeom prst="rect">
            <a:avLst/>
          </a:prstGeom>
        </p:spPr>
        <p:txBody>
          <a:bodyPr/>
          <a:lstStyle>
            <a:lvl1pPr>
              <a:tabLst>
                <a:tab pos="8972326" algn="r"/>
              </a:tabLst>
              <a:defRPr/>
            </a:lvl1pPr>
            <a:lvl2pPr>
              <a:tabLst>
                <a:tab pos="8972326" algn="r"/>
              </a:tabLst>
              <a:defRPr/>
            </a:lvl2pPr>
            <a:lvl3pPr>
              <a:tabLst>
                <a:tab pos="8972326" algn="r"/>
              </a:tabLst>
              <a:defRPr/>
            </a:lvl3pPr>
            <a:lvl4pPr>
              <a:tabLst>
                <a:tab pos="8972326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83494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84CEC11-627B-024F-8027-972217259D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900" y="897033"/>
            <a:ext cx="11252200" cy="39211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200"/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US" dirty="0"/>
              <a:t>Edit Master text styles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16F5BB4F-DCCF-5642-9CBE-D2DEAF3D69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69900" y="418243"/>
            <a:ext cx="11252200" cy="4518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60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022855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green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1651" y="1705670"/>
            <a:ext cx="10541000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1651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382377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001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green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1651" y="1705670"/>
            <a:ext cx="10541000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1651" y="3429000"/>
            <a:ext cx="10544067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382377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809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ue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1651" y="1705670"/>
            <a:ext cx="10541000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1651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382377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167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blue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1651" y="1705670"/>
            <a:ext cx="10541000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1651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382377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9628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1651" y="1705670"/>
            <a:ext cx="10541000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1651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382377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8410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oleObject" Target="../embeddings/oleObject1.bin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45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6" imgW="270" imgH="270" progId="TCLayout.ActiveDocument.1">
                  <p:embed/>
                </p:oleObj>
              </mc:Choice>
              <mc:Fallback>
                <p:oleObj name="think-cell Slide" r:id="rId46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01651" y="317501"/>
            <a:ext cx="11188700" cy="6921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501650" y="1665289"/>
            <a:ext cx="11188700" cy="471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382377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tx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641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000"/>
        </a:spcAft>
        <a:buSzPct val="100000"/>
        <a:buFontTx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27000" indent="-1270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lang="en-US" sz="1200" b="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279400" indent="-1270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−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431800" indent="-1270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◦"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584200" indent="-127000" algn="l" defTabSz="798513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−"/>
        <a:tabLst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4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237">
          <p15:clr>
            <a:srgbClr val="F26B43"/>
          </p15:clr>
        </p15:guide>
        <p15:guide id="5" pos="5523">
          <p15:clr>
            <a:srgbClr val="F26B43"/>
          </p15:clr>
        </p15:guide>
        <p15:guide id="6" orient="horz" pos="1071">
          <p15:clr>
            <a:srgbClr val="F26B43"/>
          </p15:clr>
        </p15:guide>
        <p15:guide id="7" orient="horz" pos="200">
          <p15:clr>
            <a:srgbClr val="F26B43"/>
          </p15:clr>
        </p15:guide>
        <p15:guide id="8" orient="horz" pos="4080">
          <p15:clr>
            <a:srgbClr val="F26B43"/>
          </p15:clr>
        </p15:guide>
        <p15:guide id="10" pos="3721">
          <p15:clr>
            <a:srgbClr val="F26B43"/>
          </p15:clr>
        </p15:guide>
        <p15:guide id="11" orient="horz" pos="236">
          <p15:clr>
            <a:srgbClr val="F26B43"/>
          </p15:clr>
        </p15:guide>
        <p15:guide id="12" pos="1022">
          <p15:clr>
            <a:srgbClr val="F26B43"/>
          </p15:clr>
        </p15:guide>
        <p15:guide id="13" pos="1137">
          <p15:clr>
            <a:srgbClr val="F26B43"/>
          </p15:clr>
        </p15:guide>
        <p15:guide id="14" pos="1920">
          <p15:clr>
            <a:srgbClr val="F26B43"/>
          </p15:clr>
        </p15:guide>
        <p15:guide id="15" pos="2033">
          <p15:clr>
            <a:srgbClr val="F26B43"/>
          </p15:clr>
        </p15:guide>
        <p15:guide id="16" pos="4620">
          <p15:clr>
            <a:srgbClr val="F26B43"/>
          </p15:clr>
        </p15:guide>
        <p15:guide id="17" pos="2823">
          <p15:clr>
            <a:srgbClr val="F26B43"/>
          </p15:clr>
        </p15:guide>
        <p15:guide id="18" pos="2937">
          <p15:clr>
            <a:srgbClr val="F26B43"/>
          </p15:clr>
        </p15:guide>
        <p15:guide id="19" pos="2880">
          <p15:clr>
            <a:srgbClr val="F26B43"/>
          </p15:clr>
        </p15:guide>
        <p15:guide id="20" pos="4734">
          <p15:clr>
            <a:srgbClr val="F26B43"/>
          </p15:clr>
        </p15:guide>
        <p15:guide id="21" orient="horz" pos="1049">
          <p15:clr>
            <a:srgbClr val="F26B43"/>
          </p15:clr>
        </p15:guide>
        <p15:guide id="22" orient="horz" pos="6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30.png"/><Relationship Id="rId18" Type="http://schemas.openxmlformats.org/officeDocument/2006/relationships/image" Target="../media/image62.png"/><Relationship Id="rId3" Type="http://schemas.openxmlformats.org/officeDocument/2006/relationships/image" Target="../media/image65.png"/><Relationship Id="rId21" Type="http://schemas.openxmlformats.org/officeDocument/2006/relationships/image" Target="../media/image36.png"/><Relationship Id="rId7" Type="http://schemas.openxmlformats.org/officeDocument/2006/relationships/image" Target="../media/image61.png"/><Relationship Id="rId12" Type="http://schemas.openxmlformats.org/officeDocument/2006/relationships/image" Target="../media/image93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image" Target="../media/image63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8.png"/><Relationship Id="rId11" Type="http://schemas.microsoft.com/office/2007/relationships/hdphoto" Target="../media/hdphoto5.wdp"/><Relationship Id="rId5" Type="http://schemas.openxmlformats.org/officeDocument/2006/relationships/image" Target="../media/image87.jpeg"/><Relationship Id="rId15" Type="http://schemas.openxmlformats.org/officeDocument/2006/relationships/image" Target="../media/image32.png"/><Relationship Id="rId10" Type="http://schemas.openxmlformats.org/officeDocument/2006/relationships/image" Target="../media/image101.png"/><Relationship Id="rId19" Type="http://schemas.openxmlformats.org/officeDocument/2006/relationships/image" Target="../media/image64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7" Type="http://schemas.microsoft.com/office/2007/relationships/hdphoto" Target="../media/hdphoto6.wdp"/><Relationship Id="rId2" Type="http://schemas.openxmlformats.org/officeDocument/2006/relationships/hyperlink" Target="mailto:aaronbrown@deloitte.com" TargetMode="Externa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jpe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21" Type="http://schemas.openxmlformats.org/officeDocument/2006/relationships/image" Target="../media/image26.png"/><Relationship Id="rId34" Type="http://schemas.openxmlformats.org/officeDocument/2006/relationships/image" Target="../media/image3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2" Type="http://schemas.openxmlformats.org/officeDocument/2006/relationships/oleObject" Target="../embeddings/oleObject3.bin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.png"/><Relationship Id="rId11" Type="http://schemas.openxmlformats.org/officeDocument/2006/relationships/image" Target="../media/image16.emf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jpeg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8" Type="http://schemas.openxmlformats.org/officeDocument/2006/relationships/image" Target="../media/image13.png"/><Relationship Id="rId3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4.png"/><Relationship Id="rId7" Type="http://schemas.openxmlformats.org/officeDocument/2006/relationships/image" Target="../media/image36.png"/><Relationship Id="rId12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7.png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0" Type="http://schemas.openxmlformats.org/officeDocument/2006/relationships/image" Target="../media/image40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57.png"/><Relationship Id="rId18" Type="http://schemas.openxmlformats.org/officeDocument/2006/relationships/image" Target="../media/image20.png"/><Relationship Id="rId26" Type="http://schemas.openxmlformats.org/officeDocument/2006/relationships/image" Target="../media/image36.png"/><Relationship Id="rId3" Type="http://schemas.openxmlformats.org/officeDocument/2006/relationships/image" Target="../media/image51.png"/><Relationship Id="rId21" Type="http://schemas.openxmlformats.org/officeDocument/2006/relationships/image" Target="../media/image32.png"/><Relationship Id="rId7" Type="http://schemas.openxmlformats.org/officeDocument/2006/relationships/image" Target="../media/image25.png"/><Relationship Id="rId12" Type="http://schemas.openxmlformats.org/officeDocument/2006/relationships/image" Target="../media/image44.png"/><Relationship Id="rId17" Type="http://schemas.openxmlformats.org/officeDocument/2006/relationships/image" Target="../media/image60.png"/><Relationship Id="rId25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9.png"/><Relationship Id="rId20" Type="http://schemas.openxmlformats.org/officeDocument/2006/relationships/image" Target="../media/image30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3.png"/><Relationship Id="rId11" Type="http://schemas.openxmlformats.org/officeDocument/2006/relationships/image" Target="../media/image56.png"/><Relationship Id="rId24" Type="http://schemas.openxmlformats.org/officeDocument/2006/relationships/image" Target="../media/image48.png"/><Relationship Id="rId5" Type="http://schemas.openxmlformats.org/officeDocument/2006/relationships/image" Target="../media/image53.png"/><Relationship Id="rId15" Type="http://schemas.openxmlformats.org/officeDocument/2006/relationships/image" Target="../media/image58.png"/><Relationship Id="rId23" Type="http://schemas.openxmlformats.org/officeDocument/2006/relationships/image" Target="../media/image34.png"/><Relationship Id="rId28" Type="http://schemas.openxmlformats.org/officeDocument/2006/relationships/image" Target="../media/image64.png"/><Relationship Id="rId10" Type="http://schemas.openxmlformats.org/officeDocument/2006/relationships/image" Target="../media/image55.png"/><Relationship Id="rId19" Type="http://schemas.openxmlformats.org/officeDocument/2006/relationships/image" Target="../media/image61.png"/><Relationship Id="rId4" Type="http://schemas.openxmlformats.org/officeDocument/2006/relationships/image" Target="../media/image52.png"/><Relationship Id="rId9" Type="http://schemas.openxmlformats.org/officeDocument/2006/relationships/image" Target="../media/image54.png"/><Relationship Id="rId14" Type="http://schemas.openxmlformats.org/officeDocument/2006/relationships/image" Target="../media/image45.png"/><Relationship Id="rId22" Type="http://schemas.openxmlformats.org/officeDocument/2006/relationships/image" Target="../media/image62.png"/><Relationship Id="rId27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microsoft.com/office/2007/relationships/hdphoto" Target="../media/hdphoto1.wdp"/><Relationship Id="rId18" Type="http://schemas.openxmlformats.org/officeDocument/2006/relationships/image" Target="../media/image78.png"/><Relationship Id="rId26" Type="http://schemas.openxmlformats.org/officeDocument/2006/relationships/image" Target="../media/image83.png"/><Relationship Id="rId3" Type="http://schemas.openxmlformats.org/officeDocument/2006/relationships/image" Target="../media/image66.png"/><Relationship Id="rId21" Type="http://schemas.microsoft.com/office/2007/relationships/hdphoto" Target="../media/hdphoto3.wdp"/><Relationship Id="rId7" Type="http://schemas.openxmlformats.org/officeDocument/2006/relationships/image" Target="../media/image70.png"/><Relationship Id="rId12" Type="http://schemas.openxmlformats.org/officeDocument/2006/relationships/image" Target="../media/image74.png"/><Relationship Id="rId17" Type="http://schemas.microsoft.com/office/2007/relationships/hdphoto" Target="../media/hdphoto2.wdp"/><Relationship Id="rId25" Type="http://schemas.openxmlformats.org/officeDocument/2006/relationships/image" Target="../media/image33.png"/><Relationship Id="rId2" Type="http://schemas.openxmlformats.org/officeDocument/2006/relationships/image" Target="../media/image65.png"/><Relationship Id="rId16" Type="http://schemas.openxmlformats.org/officeDocument/2006/relationships/image" Target="../media/image77.png"/><Relationship Id="rId20" Type="http://schemas.openxmlformats.org/officeDocument/2006/relationships/image" Target="../media/image80.png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9.png"/><Relationship Id="rId11" Type="http://schemas.openxmlformats.org/officeDocument/2006/relationships/image" Target="../media/image53.png"/><Relationship Id="rId24" Type="http://schemas.openxmlformats.org/officeDocument/2006/relationships/image" Target="../media/image37.png"/><Relationship Id="rId5" Type="http://schemas.openxmlformats.org/officeDocument/2006/relationships/image" Target="../media/image68.png"/><Relationship Id="rId15" Type="http://schemas.openxmlformats.org/officeDocument/2006/relationships/image" Target="../media/image76.png"/><Relationship Id="rId23" Type="http://schemas.openxmlformats.org/officeDocument/2006/relationships/image" Target="../media/image82.png"/><Relationship Id="rId28" Type="http://schemas.openxmlformats.org/officeDocument/2006/relationships/image" Target="../media/image32.png"/><Relationship Id="rId10" Type="http://schemas.openxmlformats.org/officeDocument/2006/relationships/image" Target="../media/image73.png"/><Relationship Id="rId19" Type="http://schemas.openxmlformats.org/officeDocument/2006/relationships/image" Target="../media/image79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5.png"/><Relationship Id="rId22" Type="http://schemas.openxmlformats.org/officeDocument/2006/relationships/image" Target="../media/image81.png"/><Relationship Id="rId27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microsoft.com/office/2007/relationships/hdphoto" Target="../media/hdphoto4.wdp"/><Relationship Id="rId18" Type="http://schemas.openxmlformats.org/officeDocument/2006/relationships/image" Target="../media/image24.png"/><Relationship Id="rId26" Type="http://schemas.openxmlformats.org/officeDocument/2006/relationships/image" Target="../media/image99.png"/><Relationship Id="rId3" Type="http://schemas.openxmlformats.org/officeDocument/2006/relationships/image" Target="../media/image65.png"/><Relationship Id="rId21" Type="http://schemas.openxmlformats.org/officeDocument/2006/relationships/image" Target="../media/image97.png"/><Relationship Id="rId7" Type="http://schemas.openxmlformats.org/officeDocument/2006/relationships/image" Target="../media/image87.jpeg"/><Relationship Id="rId12" Type="http://schemas.openxmlformats.org/officeDocument/2006/relationships/image" Target="../media/image91.png"/><Relationship Id="rId17" Type="http://schemas.openxmlformats.org/officeDocument/2006/relationships/image" Target="../media/image94.png"/><Relationship Id="rId25" Type="http://schemas.openxmlformats.org/officeDocument/2006/relationships/image" Target="../media/image63.png"/><Relationship Id="rId2" Type="http://schemas.openxmlformats.org/officeDocument/2006/relationships/image" Target="../media/image53.png"/><Relationship Id="rId16" Type="http://schemas.openxmlformats.org/officeDocument/2006/relationships/image" Target="../media/image93.png"/><Relationship Id="rId20" Type="http://schemas.openxmlformats.org/officeDocument/2006/relationships/image" Target="../media/image96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3.png"/><Relationship Id="rId11" Type="http://schemas.openxmlformats.org/officeDocument/2006/relationships/image" Target="../media/image90.png"/><Relationship Id="rId24" Type="http://schemas.openxmlformats.org/officeDocument/2006/relationships/image" Target="../media/image30.png"/><Relationship Id="rId32" Type="http://schemas.openxmlformats.org/officeDocument/2006/relationships/image" Target="../media/image36.png"/><Relationship Id="rId5" Type="http://schemas.openxmlformats.org/officeDocument/2006/relationships/image" Target="../media/image86.png"/><Relationship Id="rId15" Type="http://schemas.openxmlformats.org/officeDocument/2006/relationships/image" Target="../media/image61.png"/><Relationship Id="rId23" Type="http://schemas.openxmlformats.org/officeDocument/2006/relationships/image" Target="../media/image98.png"/><Relationship Id="rId28" Type="http://schemas.openxmlformats.org/officeDocument/2006/relationships/image" Target="../media/image84.png"/><Relationship Id="rId10" Type="http://schemas.openxmlformats.org/officeDocument/2006/relationships/image" Target="../media/image89.png"/><Relationship Id="rId19" Type="http://schemas.openxmlformats.org/officeDocument/2006/relationships/image" Target="../media/image95.png"/><Relationship Id="rId31" Type="http://schemas.openxmlformats.org/officeDocument/2006/relationships/image" Target="../media/image37.png"/><Relationship Id="rId4" Type="http://schemas.openxmlformats.org/officeDocument/2006/relationships/image" Target="../media/image67.png"/><Relationship Id="rId9" Type="http://schemas.openxmlformats.org/officeDocument/2006/relationships/image" Target="../media/image88.png"/><Relationship Id="rId14" Type="http://schemas.openxmlformats.org/officeDocument/2006/relationships/image" Target="../media/image92.png"/><Relationship Id="rId22" Type="http://schemas.openxmlformats.org/officeDocument/2006/relationships/image" Target="../media/image11.png"/><Relationship Id="rId27" Type="http://schemas.openxmlformats.org/officeDocument/2006/relationships/image" Target="../media/image62.png"/><Relationship Id="rId30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82BF0C04-D575-4CD4-88F7-9113F3612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14"/>
          <a:stretch/>
        </p:blipFill>
        <p:spPr>
          <a:xfrm>
            <a:off x="348238" y="1127176"/>
            <a:ext cx="9295800" cy="550444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AC598-7381-4BF6-932C-87E24DE56E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Deloitte’s solution implements security capabilities that can detect and alert when threats may occur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2DEED9-D85E-492C-8055-B1B7F136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F7161D-BF3C-4F89-8283-F5E20CBD12C2}"/>
              </a:ext>
            </a:extLst>
          </p:cNvPr>
          <p:cNvGrpSpPr/>
          <p:nvPr/>
        </p:nvGrpSpPr>
        <p:grpSpPr>
          <a:xfrm>
            <a:off x="2080891" y="1089785"/>
            <a:ext cx="6606455" cy="4843238"/>
            <a:chOff x="2747641" y="1045977"/>
            <a:chExt cx="6606455" cy="484323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6861F46-7FDC-4E92-991A-673290FCF3EB}"/>
                </a:ext>
              </a:extLst>
            </p:cNvPr>
            <p:cNvSpPr/>
            <p:nvPr/>
          </p:nvSpPr>
          <p:spPr bwMode="gray">
            <a:xfrm>
              <a:off x="2747641" y="3106735"/>
              <a:ext cx="202198" cy="202198"/>
            </a:xfrm>
            <a:prstGeom prst="ellipse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8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6DED6A3-AFB7-4298-8103-934515064A7A}"/>
                </a:ext>
              </a:extLst>
            </p:cNvPr>
            <p:cNvSpPr/>
            <p:nvPr/>
          </p:nvSpPr>
          <p:spPr bwMode="gray">
            <a:xfrm>
              <a:off x="5568296" y="2171248"/>
              <a:ext cx="202198" cy="202198"/>
            </a:xfrm>
            <a:prstGeom prst="ellipse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8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CBF086-AA2E-4955-B1BD-E61189DCBEC7}"/>
                </a:ext>
              </a:extLst>
            </p:cNvPr>
            <p:cNvSpPr/>
            <p:nvPr/>
          </p:nvSpPr>
          <p:spPr bwMode="gray">
            <a:xfrm>
              <a:off x="6753513" y="1045977"/>
              <a:ext cx="202198" cy="202198"/>
            </a:xfrm>
            <a:prstGeom prst="ellipse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8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508215C-C262-480A-B9D7-1C67E2974880}"/>
                </a:ext>
              </a:extLst>
            </p:cNvPr>
            <p:cNvSpPr/>
            <p:nvPr/>
          </p:nvSpPr>
          <p:spPr bwMode="gray">
            <a:xfrm>
              <a:off x="8961117" y="1050682"/>
              <a:ext cx="202198" cy="202198"/>
            </a:xfrm>
            <a:prstGeom prst="ellipse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800" b="1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C5A6DCD-663F-4188-9AC9-A768D71C10E7}"/>
                </a:ext>
              </a:extLst>
            </p:cNvPr>
            <p:cNvSpPr/>
            <p:nvPr/>
          </p:nvSpPr>
          <p:spPr bwMode="gray">
            <a:xfrm>
              <a:off x="8452565" y="4014015"/>
              <a:ext cx="202198" cy="202198"/>
            </a:xfrm>
            <a:prstGeom prst="ellipse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62047E7-A445-4DA8-ACE9-B9EE3CDBE905}"/>
                </a:ext>
              </a:extLst>
            </p:cNvPr>
            <p:cNvSpPr/>
            <p:nvPr/>
          </p:nvSpPr>
          <p:spPr bwMode="gray">
            <a:xfrm>
              <a:off x="9151898" y="4872917"/>
              <a:ext cx="202198" cy="202198"/>
            </a:xfrm>
            <a:prstGeom prst="ellipse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8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7F7771-6538-42B2-853C-695CE81706D4}"/>
                </a:ext>
              </a:extLst>
            </p:cNvPr>
            <p:cNvSpPr/>
            <p:nvPr/>
          </p:nvSpPr>
          <p:spPr bwMode="gray">
            <a:xfrm>
              <a:off x="6854612" y="5687017"/>
              <a:ext cx="202198" cy="202198"/>
            </a:xfrm>
            <a:prstGeom prst="ellipse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800" b="1" dirty="0">
                  <a:solidFill>
                    <a:schemeClr val="bg1"/>
                  </a:solidFill>
                </a:rPr>
                <a:t>7</a:t>
              </a:r>
            </a:p>
          </p:txBody>
        </p:sp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2F8405B-489E-4761-9259-DB1CD78FE281}"/>
              </a:ext>
            </a:extLst>
          </p:cNvPr>
          <p:cNvGraphicFramePr>
            <a:graphicFrameLocks noGrp="1"/>
          </p:cNvGraphicFramePr>
          <p:nvPr/>
        </p:nvGraphicFramePr>
        <p:xfrm>
          <a:off x="9775091" y="2347857"/>
          <a:ext cx="2121998" cy="3307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925">
                  <a:extLst>
                    <a:ext uri="{9D8B030D-6E8A-4147-A177-3AD203B41FA5}">
                      <a16:colId xmlns:a16="http://schemas.microsoft.com/office/drawing/2014/main" val="1040248395"/>
                    </a:ext>
                  </a:extLst>
                </a:gridCol>
                <a:gridCol w="1884073">
                  <a:extLst>
                    <a:ext uri="{9D8B030D-6E8A-4147-A177-3AD203B41FA5}">
                      <a16:colId xmlns:a16="http://schemas.microsoft.com/office/drawing/2014/main" val="701658626"/>
                    </a:ext>
                  </a:extLst>
                </a:gridCol>
              </a:tblGrid>
              <a:tr h="282333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Device Anomaly Detection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750634"/>
                  </a:ext>
                </a:extLst>
              </a:tr>
              <a:tr h="458792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Asset Discovery &amp; Device Threat Monitoring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61333"/>
                  </a:ext>
                </a:extLst>
              </a:tr>
              <a:tr h="282333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Vulnerability Management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85569"/>
                  </a:ext>
                </a:extLst>
              </a:tr>
              <a:tr h="282333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Logging and Monitoring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340105"/>
                  </a:ext>
                </a:extLst>
              </a:tr>
              <a:tr h="458792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Centralized Log Management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342848"/>
                  </a:ext>
                </a:extLst>
              </a:tr>
              <a:tr h="458792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Security Incident and Event Management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542191"/>
                  </a:ext>
                </a:extLst>
              </a:tr>
              <a:tr h="448637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Threat Detection &amp; Compliance Monitoring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682166"/>
                  </a:ext>
                </a:extLst>
              </a:tr>
              <a:tr h="635250"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Edge Artificial intelligence &amp; Threat Analytics 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156425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D5F9A3D4-A900-4ED8-8A5F-788F3CE2FB19}"/>
              </a:ext>
            </a:extLst>
          </p:cNvPr>
          <p:cNvSpPr/>
          <p:nvPr/>
        </p:nvSpPr>
        <p:spPr bwMode="gray">
          <a:xfrm>
            <a:off x="9806714" y="2377792"/>
            <a:ext cx="202198" cy="202198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3B5191-BEB6-4BA8-98FD-822E3FFFB255}"/>
              </a:ext>
            </a:extLst>
          </p:cNvPr>
          <p:cNvSpPr/>
          <p:nvPr/>
        </p:nvSpPr>
        <p:spPr bwMode="gray">
          <a:xfrm>
            <a:off x="9806714" y="2707285"/>
            <a:ext cx="202198" cy="202198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46075BB-DA01-4A19-B892-F6201A58C168}"/>
              </a:ext>
            </a:extLst>
          </p:cNvPr>
          <p:cNvSpPr/>
          <p:nvPr/>
        </p:nvSpPr>
        <p:spPr bwMode="gray">
          <a:xfrm>
            <a:off x="9806714" y="3111189"/>
            <a:ext cx="202198" cy="202198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38D8D9C-6E13-48E5-86B6-0535AC1AC3C2}"/>
              </a:ext>
            </a:extLst>
          </p:cNvPr>
          <p:cNvSpPr/>
          <p:nvPr/>
        </p:nvSpPr>
        <p:spPr bwMode="gray">
          <a:xfrm>
            <a:off x="9806714" y="3408357"/>
            <a:ext cx="202198" cy="202198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6A9A490-6882-4F57-B0B1-A854D5048B77}"/>
              </a:ext>
            </a:extLst>
          </p:cNvPr>
          <p:cNvSpPr/>
          <p:nvPr/>
        </p:nvSpPr>
        <p:spPr bwMode="gray">
          <a:xfrm>
            <a:off x="9806714" y="3707487"/>
            <a:ext cx="202198" cy="202198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F3CB02-FD27-41C4-A8D0-EB5F4AB93A6E}"/>
              </a:ext>
            </a:extLst>
          </p:cNvPr>
          <p:cNvSpPr/>
          <p:nvPr/>
        </p:nvSpPr>
        <p:spPr bwMode="gray">
          <a:xfrm>
            <a:off x="9806714" y="4149494"/>
            <a:ext cx="202198" cy="202198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D51253-CF8B-498A-A165-5D4EDE689D3E}"/>
              </a:ext>
            </a:extLst>
          </p:cNvPr>
          <p:cNvSpPr/>
          <p:nvPr/>
        </p:nvSpPr>
        <p:spPr bwMode="gray">
          <a:xfrm>
            <a:off x="9806714" y="4593834"/>
            <a:ext cx="202198" cy="202198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4ACA9A8-C3DE-44AF-A7DB-73490675A991}"/>
              </a:ext>
            </a:extLst>
          </p:cNvPr>
          <p:cNvSpPr/>
          <p:nvPr/>
        </p:nvSpPr>
        <p:spPr bwMode="gray">
          <a:xfrm>
            <a:off x="6187862" y="4948812"/>
            <a:ext cx="202198" cy="202198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03F11A9-BAC5-47E8-9816-800E98993B12}"/>
              </a:ext>
            </a:extLst>
          </p:cNvPr>
          <p:cNvSpPr/>
          <p:nvPr/>
        </p:nvSpPr>
        <p:spPr bwMode="gray">
          <a:xfrm>
            <a:off x="2446863" y="2214548"/>
            <a:ext cx="202198" cy="202198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95C48E1-066F-48A7-AC86-31123DC1EF49}"/>
              </a:ext>
            </a:extLst>
          </p:cNvPr>
          <p:cNvSpPr/>
          <p:nvPr/>
        </p:nvSpPr>
        <p:spPr bwMode="gray">
          <a:xfrm>
            <a:off x="9820447" y="5029859"/>
            <a:ext cx="202198" cy="202198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B4C5B-399A-40F7-861F-BFF7B0CFFB46}"/>
              </a:ext>
            </a:extLst>
          </p:cNvPr>
          <p:cNvSpPr txBox="1"/>
          <p:nvPr/>
        </p:nvSpPr>
        <p:spPr>
          <a:xfrm>
            <a:off x="7823139" y="4097366"/>
            <a:ext cx="142668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spcBef>
                <a:spcPts val="200"/>
              </a:spcBef>
              <a:buSzPct val="100000"/>
            </a:pPr>
            <a:r>
              <a:rPr lang="en-US" sz="800" b="1" dirty="0">
                <a:solidFill>
                  <a:schemeClr val="bg1"/>
                </a:solidFill>
              </a:rPr>
              <a:t>8a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2848A2-B08E-43D9-9440-826CC73B451F}"/>
              </a:ext>
            </a:extLst>
          </p:cNvPr>
          <p:cNvSpPr txBox="1"/>
          <p:nvPr/>
        </p:nvSpPr>
        <p:spPr>
          <a:xfrm>
            <a:off x="2475518" y="2248012"/>
            <a:ext cx="145874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spcBef>
                <a:spcPts val="200"/>
              </a:spcBef>
              <a:buSzPct val="100000"/>
            </a:pPr>
            <a:r>
              <a:rPr lang="en-US" sz="800" b="1" dirty="0">
                <a:solidFill>
                  <a:schemeClr val="bg1"/>
                </a:solidFill>
              </a:rPr>
              <a:t>8b</a:t>
            </a:r>
          </a:p>
        </p:txBody>
      </p:sp>
    </p:spTree>
    <p:extLst>
      <p:ext uri="{BB962C8B-B14F-4D97-AF65-F5344CB8AC3E}">
        <p14:creationId xmlns:p14="http://schemas.microsoft.com/office/powerpoint/2010/main" val="396177566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מלבן מעוגל 146"/>
          <p:cNvSpPr/>
          <p:nvPr/>
        </p:nvSpPr>
        <p:spPr bwMode="gray">
          <a:xfrm>
            <a:off x="8131884" y="4276905"/>
            <a:ext cx="1545099" cy="1743385"/>
          </a:xfrm>
          <a:prstGeom prst="roundRect">
            <a:avLst/>
          </a:prstGeom>
          <a:noFill/>
          <a:ln w="0">
            <a:solidFill>
              <a:schemeClr val="tx1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109" name="מלבן מעוגל 108"/>
          <p:cNvSpPr/>
          <p:nvPr/>
        </p:nvSpPr>
        <p:spPr bwMode="gray">
          <a:xfrm>
            <a:off x="7625420" y="3009944"/>
            <a:ext cx="2013172" cy="943762"/>
          </a:xfrm>
          <a:prstGeom prst="roundRect">
            <a:avLst/>
          </a:prstGeom>
          <a:noFill/>
          <a:ln w="0">
            <a:solidFill>
              <a:schemeClr val="tx1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56" name="מלבן מעוגל 55"/>
          <p:cNvSpPr/>
          <p:nvPr/>
        </p:nvSpPr>
        <p:spPr bwMode="gray">
          <a:xfrm>
            <a:off x="7173652" y="1199705"/>
            <a:ext cx="2464940" cy="878320"/>
          </a:xfrm>
          <a:prstGeom prst="roundRect">
            <a:avLst/>
          </a:prstGeom>
          <a:noFill/>
          <a:ln w="0">
            <a:solidFill>
              <a:srgbClr val="00ACED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113" name="מלבן 112"/>
          <p:cNvSpPr/>
          <p:nvPr/>
        </p:nvSpPr>
        <p:spPr bwMode="gray">
          <a:xfrm>
            <a:off x="1132426" y="2955157"/>
            <a:ext cx="6368981" cy="3584979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chemeClr val="bg1"/>
            </a:solidFill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108" name="Table 23">
            <a:extLst>
              <a:ext uri="{FF2B5EF4-FFF2-40B4-BE49-F238E27FC236}">
                <a16:creationId xmlns:a16="http://schemas.microsoft.com/office/drawing/2014/main" id="{6E13A4D1-CF24-464E-A3AD-0349E98EACEE}"/>
              </a:ext>
            </a:extLst>
          </p:cNvPr>
          <p:cNvGraphicFramePr>
            <a:graphicFrameLocks noGrp="1"/>
          </p:cNvGraphicFramePr>
          <p:nvPr/>
        </p:nvGraphicFramePr>
        <p:xfrm>
          <a:off x="9986493" y="1147868"/>
          <a:ext cx="2121998" cy="3314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925">
                  <a:extLst>
                    <a:ext uri="{9D8B030D-6E8A-4147-A177-3AD203B41FA5}">
                      <a16:colId xmlns:a16="http://schemas.microsoft.com/office/drawing/2014/main" val="1040248395"/>
                    </a:ext>
                  </a:extLst>
                </a:gridCol>
                <a:gridCol w="1884073">
                  <a:extLst>
                    <a:ext uri="{9D8B030D-6E8A-4147-A177-3AD203B41FA5}">
                      <a16:colId xmlns:a16="http://schemas.microsoft.com/office/drawing/2014/main" val="701658626"/>
                    </a:ext>
                  </a:extLst>
                </a:gridCol>
              </a:tblGrid>
              <a:tr h="313046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Fog Computing in LAN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750634"/>
                  </a:ext>
                </a:extLst>
              </a:tr>
              <a:tr h="378886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Sub/pub Topology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61333"/>
                  </a:ext>
                </a:extLst>
              </a:tr>
              <a:tr h="313046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Multi-region deployment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85569"/>
                  </a:ext>
                </a:extLst>
              </a:tr>
              <a:tr h="313046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Azure high availability Deployment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340105"/>
                  </a:ext>
                </a:extLst>
              </a:tr>
              <a:tr h="313046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Volume Backup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342848"/>
                  </a:ext>
                </a:extLst>
              </a:tr>
              <a:tr h="351612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Cross-region Replication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542191"/>
                  </a:ext>
                </a:extLst>
              </a:tr>
              <a:tr h="316139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Security Automation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682166"/>
                  </a:ext>
                </a:extLst>
              </a:tr>
              <a:tr h="423541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Workload and Process Decoupling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38974"/>
                  </a:ext>
                </a:extLst>
              </a:tr>
              <a:tr h="508699"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Breach detection and response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073116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AC598-7381-4BF6-932C-87E24DE56E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736688"/>
            <a:ext cx="10429009" cy="757255"/>
          </a:xfrm>
        </p:spPr>
        <p:txBody>
          <a:bodyPr/>
          <a:lstStyle/>
          <a:p>
            <a:r>
              <a:rPr lang="en-US" sz="1600" dirty="0"/>
              <a:t>Deloitte’s solution implements security capabilities to increase resiliency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2DEED9-D85E-492C-8055-B1B7F136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 &amp; Recover</a:t>
            </a:r>
          </a:p>
        </p:txBody>
      </p:sp>
      <p:sp>
        <p:nvSpPr>
          <p:cNvPr id="38" name="מלבן 37"/>
          <p:cNvSpPr/>
          <p:nvPr/>
        </p:nvSpPr>
        <p:spPr bwMode="gray">
          <a:xfrm>
            <a:off x="1131864" y="1188821"/>
            <a:ext cx="4066457" cy="1714248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chemeClr val="bg1"/>
            </a:solidFill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47" name="Oval 25">
            <a:extLst>
              <a:ext uri="{FF2B5EF4-FFF2-40B4-BE49-F238E27FC236}">
                <a16:creationId xmlns:a16="http://schemas.microsoft.com/office/drawing/2014/main" id="{D5F9A3D4-A900-4ED8-8A5F-788F3CE2FB19}"/>
              </a:ext>
            </a:extLst>
          </p:cNvPr>
          <p:cNvSpPr/>
          <p:nvPr/>
        </p:nvSpPr>
        <p:spPr bwMode="gray">
          <a:xfrm>
            <a:off x="10010539" y="1182453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8" name="Oval 27">
            <a:extLst>
              <a:ext uri="{FF2B5EF4-FFF2-40B4-BE49-F238E27FC236}">
                <a16:creationId xmlns:a16="http://schemas.microsoft.com/office/drawing/2014/main" id="{933B5191-BEB6-4BA8-98FD-822E3FFFB255}"/>
              </a:ext>
            </a:extLst>
          </p:cNvPr>
          <p:cNvSpPr/>
          <p:nvPr/>
        </p:nvSpPr>
        <p:spPr bwMode="gray">
          <a:xfrm>
            <a:off x="10029336" y="1498058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9" name="Oval 28">
            <a:extLst>
              <a:ext uri="{FF2B5EF4-FFF2-40B4-BE49-F238E27FC236}">
                <a16:creationId xmlns:a16="http://schemas.microsoft.com/office/drawing/2014/main" id="{346075BB-DA01-4A19-B892-F6201A58C168}"/>
              </a:ext>
            </a:extLst>
          </p:cNvPr>
          <p:cNvSpPr/>
          <p:nvPr/>
        </p:nvSpPr>
        <p:spPr bwMode="gray">
          <a:xfrm>
            <a:off x="10029336" y="1901962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0" name="Oval 29">
            <a:extLst>
              <a:ext uri="{FF2B5EF4-FFF2-40B4-BE49-F238E27FC236}">
                <a16:creationId xmlns:a16="http://schemas.microsoft.com/office/drawing/2014/main" id="{B38D8D9C-6E13-48E5-86B6-0535AC1AC3C2}"/>
              </a:ext>
            </a:extLst>
          </p:cNvPr>
          <p:cNvSpPr/>
          <p:nvPr/>
        </p:nvSpPr>
        <p:spPr bwMode="gray">
          <a:xfrm>
            <a:off x="10029336" y="2199130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1" name="Oval 30">
            <a:extLst>
              <a:ext uri="{FF2B5EF4-FFF2-40B4-BE49-F238E27FC236}">
                <a16:creationId xmlns:a16="http://schemas.microsoft.com/office/drawing/2014/main" id="{36A9A490-6882-4F57-B0B1-A854D5048B77}"/>
              </a:ext>
            </a:extLst>
          </p:cNvPr>
          <p:cNvSpPr/>
          <p:nvPr/>
        </p:nvSpPr>
        <p:spPr bwMode="gray">
          <a:xfrm>
            <a:off x="10029336" y="2498260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2" name="Oval 32">
            <a:extLst>
              <a:ext uri="{FF2B5EF4-FFF2-40B4-BE49-F238E27FC236}">
                <a16:creationId xmlns:a16="http://schemas.microsoft.com/office/drawing/2014/main" id="{44F3CB02-FD27-41C4-A8D0-EB5F4AB93A6E}"/>
              </a:ext>
            </a:extLst>
          </p:cNvPr>
          <p:cNvSpPr/>
          <p:nvPr/>
        </p:nvSpPr>
        <p:spPr bwMode="gray">
          <a:xfrm>
            <a:off x="10029336" y="2814844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3" name="Oval 34">
            <a:extLst>
              <a:ext uri="{FF2B5EF4-FFF2-40B4-BE49-F238E27FC236}">
                <a16:creationId xmlns:a16="http://schemas.microsoft.com/office/drawing/2014/main" id="{8BD51253-CF8B-498A-A165-5D4EDE689D3E}"/>
              </a:ext>
            </a:extLst>
          </p:cNvPr>
          <p:cNvSpPr/>
          <p:nvPr/>
        </p:nvSpPr>
        <p:spPr bwMode="gray">
          <a:xfrm>
            <a:off x="10043069" y="3160368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4" name="Oval 38">
            <a:extLst>
              <a:ext uri="{FF2B5EF4-FFF2-40B4-BE49-F238E27FC236}">
                <a16:creationId xmlns:a16="http://schemas.microsoft.com/office/drawing/2014/main" id="{695C48E1-066F-48A7-AC86-31123DC1EF49}"/>
              </a:ext>
            </a:extLst>
          </p:cNvPr>
          <p:cNvSpPr/>
          <p:nvPr/>
        </p:nvSpPr>
        <p:spPr bwMode="gray">
          <a:xfrm>
            <a:off x="10029336" y="3500635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B4C5B-399A-40F7-861F-BFF7B0CFFB46}"/>
              </a:ext>
            </a:extLst>
          </p:cNvPr>
          <p:cNvSpPr txBox="1"/>
          <p:nvPr/>
        </p:nvSpPr>
        <p:spPr>
          <a:xfrm>
            <a:off x="7625420" y="2985085"/>
            <a:ext cx="142668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spcBef>
                <a:spcPts val="200"/>
              </a:spcBef>
              <a:buSzPct val="100000"/>
            </a:pPr>
            <a:r>
              <a:rPr lang="en-US" sz="800" b="1" dirty="0">
                <a:solidFill>
                  <a:schemeClr val="bg1"/>
                </a:solidFill>
              </a:rPr>
              <a:t>8a</a:t>
            </a:r>
          </a:p>
        </p:txBody>
      </p:sp>
      <p:sp>
        <p:nvSpPr>
          <p:cNvPr id="61" name="מלבן מעוגל 60"/>
          <p:cNvSpPr/>
          <p:nvPr/>
        </p:nvSpPr>
        <p:spPr bwMode="gray">
          <a:xfrm>
            <a:off x="4903435" y="5650693"/>
            <a:ext cx="2299557" cy="578894"/>
          </a:xfrm>
          <a:prstGeom prst="roundRect">
            <a:avLst/>
          </a:prstGeom>
          <a:noFill/>
          <a:ln w="0">
            <a:solidFill>
              <a:schemeClr val="tx1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65" name="מלבן מעוגל 64"/>
          <p:cNvSpPr/>
          <p:nvPr/>
        </p:nvSpPr>
        <p:spPr bwMode="gray">
          <a:xfrm>
            <a:off x="5537826" y="1771544"/>
            <a:ext cx="868861" cy="845045"/>
          </a:xfrm>
          <a:prstGeom prst="roundRect">
            <a:avLst/>
          </a:prstGeom>
          <a:noFill/>
          <a:ln w="0">
            <a:solidFill>
              <a:srgbClr val="00ACED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66" name="מלבן 65"/>
          <p:cNvSpPr/>
          <p:nvPr/>
        </p:nvSpPr>
        <p:spPr bwMode="gray">
          <a:xfrm>
            <a:off x="1514474" y="1291982"/>
            <a:ext cx="3202917" cy="552153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67" name="מלבן 66"/>
          <p:cNvSpPr/>
          <p:nvPr/>
        </p:nvSpPr>
        <p:spPr bwMode="gray">
          <a:xfrm>
            <a:off x="1514474" y="2128583"/>
            <a:ext cx="3191046" cy="578702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70" name="מלבן מעוגל 69"/>
          <p:cNvSpPr/>
          <p:nvPr/>
        </p:nvSpPr>
        <p:spPr bwMode="gray">
          <a:xfrm>
            <a:off x="2351028" y="1983177"/>
            <a:ext cx="2354491" cy="863149"/>
          </a:xfrm>
          <a:prstGeom prst="roundRect">
            <a:avLst/>
          </a:prstGeom>
          <a:noFill/>
          <a:ln w="0">
            <a:solidFill>
              <a:srgbClr val="00ACED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71" name="מלבן מעוגל 70"/>
          <p:cNvSpPr/>
          <p:nvPr/>
        </p:nvSpPr>
        <p:spPr bwMode="gray">
          <a:xfrm>
            <a:off x="2016733" y="3074864"/>
            <a:ext cx="873173" cy="863149"/>
          </a:xfrm>
          <a:prstGeom prst="roundRect">
            <a:avLst/>
          </a:prstGeom>
          <a:noFill/>
          <a:ln w="0">
            <a:solidFill>
              <a:srgbClr val="00ACED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72" name="מלבן 71"/>
          <p:cNvSpPr/>
          <p:nvPr/>
        </p:nvSpPr>
        <p:spPr bwMode="gray">
          <a:xfrm>
            <a:off x="1347014" y="4149494"/>
            <a:ext cx="927974" cy="1962976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700" b="1" dirty="0">
              <a:solidFill>
                <a:schemeClr val="bg1"/>
              </a:solidFill>
            </a:endParaRPr>
          </a:p>
        </p:txBody>
      </p:sp>
      <p:sp>
        <p:nvSpPr>
          <p:cNvPr id="74" name="מלבן 73"/>
          <p:cNvSpPr/>
          <p:nvPr/>
        </p:nvSpPr>
        <p:spPr bwMode="gray">
          <a:xfrm>
            <a:off x="2554348" y="4157647"/>
            <a:ext cx="1798316" cy="406894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75" name="מלבן 74"/>
          <p:cNvSpPr/>
          <p:nvPr/>
        </p:nvSpPr>
        <p:spPr bwMode="gray">
          <a:xfrm>
            <a:off x="2554348" y="4665489"/>
            <a:ext cx="1793846" cy="406894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77" name="מלבן 76"/>
          <p:cNvSpPr/>
          <p:nvPr/>
        </p:nvSpPr>
        <p:spPr bwMode="gray">
          <a:xfrm>
            <a:off x="2556080" y="5132108"/>
            <a:ext cx="1793846" cy="406894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80" name="מלבן 79"/>
          <p:cNvSpPr/>
          <p:nvPr/>
        </p:nvSpPr>
        <p:spPr>
          <a:xfrm>
            <a:off x="1367565" y="5109280"/>
            <a:ext cx="923187" cy="32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Azure IoT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Hub</a:t>
            </a:r>
            <a:endParaRPr lang="he-IL" sz="700" dirty="0">
              <a:solidFill>
                <a:srgbClr val="000000"/>
              </a:solidFill>
            </a:endParaRPr>
          </a:p>
        </p:txBody>
      </p:sp>
      <p:sp>
        <p:nvSpPr>
          <p:cNvPr id="81" name="מלבן 80"/>
          <p:cNvSpPr/>
          <p:nvPr/>
        </p:nvSpPr>
        <p:spPr>
          <a:xfrm>
            <a:off x="2554348" y="4232167"/>
            <a:ext cx="179831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rgbClr val="000000"/>
                </a:solidFill>
              </a:rPr>
              <a:t>Pipeline and ingestion layer</a:t>
            </a:r>
            <a:endParaRPr lang="he-IL" sz="700" dirty="0"/>
          </a:p>
        </p:txBody>
      </p:sp>
      <p:sp>
        <p:nvSpPr>
          <p:cNvPr id="82" name="מלבן 81"/>
          <p:cNvSpPr/>
          <p:nvPr/>
        </p:nvSpPr>
        <p:spPr>
          <a:xfrm>
            <a:off x="2550307" y="4636073"/>
            <a:ext cx="17010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rgbClr val="000000"/>
                </a:solidFill>
              </a:rPr>
              <a:t>Business Analytics &amp; intelligence Layer</a:t>
            </a:r>
            <a:endParaRPr lang="he-IL" sz="700" dirty="0"/>
          </a:p>
        </p:txBody>
      </p:sp>
      <p:sp>
        <p:nvSpPr>
          <p:cNvPr id="84" name="מלבן 83"/>
          <p:cNvSpPr/>
          <p:nvPr/>
        </p:nvSpPr>
        <p:spPr>
          <a:xfrm>
            <a:off x="2556079" y="5208558"/>
            <a:ext cx="200705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rgbClr val="000000"/>
                </a:solidFill>
              </a:rPr>
              <a:t>Object storage Layer</a:t>
            </a:r>
            <a:endParaRPr lang="he-IL" sz="700" dirty="0"/>
          </a:p>
        </p:txBody>
      </p:sp>
      <p:cxnSp>
        <p:nvCxnSpPr>
          <p:cNvPr id="89" name="מחבר מרפקי 88"/>
          <p:cNvCxnSpPr>
            <a:stCxn id="72" idx="3"/>
            <a:endCxn id="74" idx="1"/>
          </p:cNvCxnSpPr>
          <p:nvPr/>
        </p:nvCxnSpPr>
        <p:spPr>
          <a:xfrm flipV="1">
            <a:off x="2274988" y="4361094"/>
            <a:ext cx="279360" cy="769888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מחבר מרפקי 89"/>
          <p:cNvCxnSpPr>
            <a:stCxn id="72" idx="3"/>
            <a:endCxn id="75" idx="1"/>
          </p:cNvCxnSpPr>
          <p:nvPr/>
        </p:nvCxnSpPr>
        <p:spPr>
          <a:xfrm flipV="1">
            <a:off x="2274988" y="4868936"/>
            <a:ext cx="279360" cy="262046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מחבר מרפקי 91"/>
          <p:cNvCxnSpPr>
            <a:stCxn id="72" idx="3"/>
            <a:endCxn id="77" idx="1"/>
          </p:cNvCxnSpPr>
          <p:nvPr/>
        </p:nvCxnSpPr>
        <p:spPr>
          <a:xfrm>
            <a:off x="2274988" y="5130982"/>
            <a:ext cx="281092" cy="204573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4" descr="תוצאת תמונה עבור iot device icon&quot;"/>
          <p:cNvPicPr preferRelativeResize="0">
            <a:picLocks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550" y="130304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4" descr="תוצאת תמונה עבור iot device icon&quot;"/>
          <p:cNvPicPr preferRelativeResize="0">
            <a:picLocks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657" y="130304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מחבר מרפקי 94"/>
          <p:cNvCxnSpPr>
            <a:stCxn id="94" idx="2"/>
            <a:endCxn id="70" idx="0"/>
          </p:cNvCxnSpPr>
          <p:nvPr/>
        </p:nvCxnSpPr>
        <p:spPr>
          <a:xfrm rot="5400000">
            <a:off x="3599398" y="1591917"/>
            <a:ext cx="320137" cy="462383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מחבר מרפקי 95"/>
          <p:cNvCxnSpPr>
            <a:stCxn id="93" idx="2"/>
            <a:endCxn id="70" idx="0"/>
          </p:cNvCxnSpPr>
          <p:nvPr/>
        </p:nvCxnSpPr>
        <p:spPr>
          <a:xfrm rot="16200000" flipH="1">
            <a:off x="3111344" y="1566246"/>
            <a:ext cx="320137" cy="513724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מלבן 96"/>
          <p:cNvSpPr/>
          <p:nvPr/>
        </p:nvSpPr>
        <p:spPr>
          <a:xfrm>
            <a:off x="1487270" y="1296299"/>
            <a:ext cx="7601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000000"/>
                </a:solidFill>
              </a:rPr>
              <a:t>Endpoints</a:t>
            </a:r>
            <a:endParaRPr lang="he-IL" sz="800" b="1" dirty="0"/>
          </a:p>
        </p:txBody>
      </p:sp>
      <p:cxnSp>
        <p:nvCxnSpPr>
          <p:cNvPr id="98" name="מחבר מרפקי 97"/>
          <p:cNvCxnSpPr>
            <a:stCxn id="74" idx="3"/>
            <a:endCxn id="65" idx="0"/>
          </p:cNvCxnSpPr>
          <p:nvPr/>
        </p:nvCxnSpPr>
        <p:spPr>
          <a:xfrm flipV="1">
            <a:off x="4352664" y="1771544"/>
            <a:ext cx="1619593" cy="2589550"/>
          </a:xfrm>
          <a:prstGeom prst="bentConnector4">
            <a:avLst>
              <a:gd name="adj1" fmla="val 12962"/>
              <a:gd name="adj2" fmla="val 104191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מלבן 98"/>
          <p:cNvSpPr/>
          <p:nvPr/>
        </p:nvSpPr>
        <p:spPr>
          <a:xfrm>
            <a:off x="1406956" y="4235650"/>
            <a:ext cx="92121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00" b="1" dirty="0">
                <a:solidFill>
                  <a:srgbClr val="000000"/>
                </a:solidFill>
              </a:rPr>
              <a:t>IoT Interface </a:t>
            </a:r>
          </a:p>
          <a:p>
            <a:pPr algn="ctr"/>
            <a:r>
              <a:rPr lang="en-US" sz="700" b="1" dirty="0">
                <a:solidFill>
                  <a:srgbClr val="000000"/>
                </a:solidFill>
              </a:rPr>
              <a:t>Layer</a:t>
            </a:r>
          </a:p>
          <a:p>
            <a:endParaRPr lang="he-IL" sz="700" b="1" dirty="0"/>
          </a:p>
        </p:txBody>
      </p:sp>
      <p:pic>
        <p:nvPicPr>
          <p:cNvPr id="100" name="תמונה 99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91" y="2311882"/>
            <a:ext cx="433835" cy="396000"/>
          </a:xfrm>
          <a:prstGeom prst="rect">
            <a:avLst/>
          </a:prstGeom>
        </p:spPr>
      </p:pic>
      <p:sp>
        <p:nvSpPr>
          <p:cNvPr id="102" name="מלבן 101"/>
          <p:cNvSpPr/>
          <p:nvPr/>
        </p:nvSpPr>
        <p:spPr>
          <a:xfrm>
            <a:off x="166522" y="4844115"/>
            <a:ext cx="576467" cy="386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Azure 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AD</a:t>
            </a:r>
            <a:endParaRPr lang="he-IL" sz="900" dirty="0">
              <a:solidFill>
                <a:srgbClr val="000000"/>
              </a:solidFill>
            </a:endParaRPr>
          </a:p>
        </p:txBody>
      </p:sp>
      <p:cxnSp>
        <p:nvCxnSpPr>
          <p:cNvPr id="103" name="מחבר מרפקי 102"/>
          <p:cNvCxnSpPr>
            <a:stCxn id="114" idx="0"/>
          </p:cNvCxnSpPr>
          <p:nvPr/>
        </p:nvCxnSpPr>
        <p:spPr>
          <a:xfrm flipV="1">
            <a:off x="862984" y="4577917"/>
            <a:ext cx="269442" cy="250218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מחבר חץ ישר 103"/>
          <p:cNvCxnSpPr>
            <a:stCxn id="100" idx="2"/>
            <a:endCxn id="114" idx="3"/>
          </p:cNvCxnSpPr>
          <p:nvPr/>
        </p:nvCxnSpPr>
        <p:spPr>
          <a:xfrm>
            <a:off x="465509" y="2707882"/>
            <a:ext cx="13295" cy="167790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מלבן 104"/>
          <p:cNvSpPr/>
          <p:nvPr/>
        </p:nvSpPr>
        <p:spPr>
          <a:xfrm>
            <a:off x="1474946" y="2117687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000000"/>
                </a:solidFill>
              </a:rPr>
              <a:t>Edge </a:t>
            </a:r>
          </a:p>
          <a:p>
            <a:r>
              <a:rPr lang="en-US" sz="800" b="1" dirty="0">
                <a:solidFill>
                  <a:srgbClr val="000000"/>
                </a:solidFill>
              </a:rPr>
              <a:t>Gateway</a:t>
            </a:r>
            <a:endParaRPr lang="he-IL" sz="800" b="1" dirty="0"/>
          </a:p>
        </p:txBody>
      </p:sp>
      <p:sp>
        <p:nvSpPr>
          <p:cNvPr id="106" name="Oval 37">
            <a:extLst>
              <a:ext uri="{FF2B5EF4-FFF2-40B4-BE49-F238E27FC236}">
                <a16:creationId xmlns:a16="http://schemas.microsoft.com/office/drawing/2014/main" id="{703F11A9-BAC5-47E8-9816-800E98993B12}"/>
              </a:ext>
            </a:extLst>
          </p:cNvPr>
          <p:cNvSpPr/>
          <p:nvPr/>
        </p:nvSpPr>
        <p:spPr bwMode="gray">
          <a:xfrm>
            <a:off x="10031978" y="3509695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107" name="Oval 34">
            <a:extLst>
              <a:ext uri="{FF2B5EF4-FFF2-40B4-BE49-F238E27FC236}">
                <a16:creationId xmlns:a16="http://schemas.microsoft.com/office/drawing/2014/main" id="{8BD51253-CF8B-498A-A165-5D4EDE689D3E}"/>
              </a:ext>
            </a:extLst>
          </p:cNvPr>
          <p:cNvSpPr/>
          <p:nvPr/>
        </p:nvSpPr>
        <p:spPr bwMode="gray">
          <a:xfrm>
            <a:off x="10029336" y="3491575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14" name="ענן 113"/>
          <p:cNvSpPr/>
          <p:nvPr/>
        </p:nvSpPr>
        <p:spPr bwMode="gray">
          <a:xfrm>
            <a:off x="93983" y="4328670"/>
            <a:ext cx="769642" cy="998929"/>
          </a:xfrm>
          <a:prstGeom prst="cloud">
            <a:avLst/>
          </a:prstGeom>
          <a:noFill/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pic>
        <p:nvPicPr>
          <p:cNvPr id="83" name="תמונה 82" descr="תוצאת תמונה עבור Azure Advanced Threat Protection icon&quot;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126" y="5228397"/>
            <a:ext cx="548094" cy="41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מלבן 90"/>
          <p:cNvSpPr/>
          <p:nvPr/>
        </p:nvSpPr>
        <p:spPr>
          <a:xfrm>
            <a:off x="8131885" y="5697800"/>
            <a:ext cx="1052945" cy="32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Azure Advanced Threat Protection</a:t>
            </a:r>
            <a:endParaRPr lang="he-IL" sz="700" dirty="0">
              <a:solidFill>
                <a:srgbClr val="000000"/>
              </a:solidFill>
            </a:endParaRPr>
          </a:p>
        </p:txBody>
      </p:sp>
      <p:pic>
        <p:nvPicPr>
          <p:cNvPr id="115" name="Picture 7">
            <a:extLst>
              <a:ext uri="{FF2B5EF4-FFF2-40B4-BE49-F238E27FC236}">
                <a16:creationId xmlns:a16="http://schemas.microsoft.com/office/drawing/2014/main" id="{532AE6A2-DAA0-4ECE-9774-78897EA0064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663" y="4554778"/>
            <a:ext cx="602751" cy="364246"/>
          </a:xfrm>
          <a:prstGeom prst="rect">
            <a:avLst/>
          </a:prstGeom>
        </p:spPr>
      </p:pic>
      <p:sp>
        <p:nvSpPr>
          <p:cNvPr id="117" name="מלבן 116"/>
          <p:cNvSpPr/>
          <p:nvPr/>
        </p:nvSpPr>
        <p:spPr>
          <a:xfrm>
            <a:off x="8208355" y="4910535"/>
            <a:ext cx="861899" cy="32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Azure Security center</a:t>
            </a:r>
            <a:endParaRPr lang="he-IL" sz="700" dirty="0">
              <a:solidFill>
                <a:srgbClr val="000000"/>
              </a:solidFill>
            </a:endParaRPr>
          </a:p>
        </p:txBody>
      </p:sp>
      <p:sp>
        <p:nvSpPr>
          <p:cNvPr id="119" name="מלבן 118"/>
          <p:cNvSpPr/>
          <p:nvPr/>
        </p:nvSpPr>
        <p:spPr>
          <a:xfrm>
            <a:off x="9028183" y="5641953"/>
            <a:ext cx="687826" cy="32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Azure Policy</a:t>
            </a:r>
            <a:endParaRPr lang="he-IL" sz="700" dirty="0">
              <a:solidFill>
                <a:srgbClr val="000000"/>
              </a:solidFill>
            </a:endParaRPr>
          </a:p>
        </p:txBody>
      </p:sp>
      <p:sp>
        <p:nvSpPr>
          <p:cNvPr id="120" name="מלבן 119"/>
          <p:cNvSpPr/>
          <p:nvPr/>
        </p:nvSpPr>
        <p:spPr>
          <a:xfrm>
            <a:off x="8872520" y="4954510"/>
            <a:ext cx="918220" cy="198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Prisma cloud</a:t>
            </a:r>
            <a:endParaRPr lang="he-IL" sz="700" dirty="0">
              <a:solidFill>
                <a:srgbClr val="000000"/>
              </a:solidFill>
            </a:endParaRPr>
          </a:p>
        </p:txBody>
      </p:sp>
      <p:sp>
        <p:nvSpPr>
          <p:cNvPr id="129" name="Oval 34">
            <a:extLst>
              <a:ext uri="{FF2B5EF4-FFF2-40B4-BE49-F238E27FC236}">
                <a16:creationId xmlns:a16="http://schemas.microsoft.com/office/drawing/2014/main" id="{8BD51253-CF8B-498A-A165-5D4EDE689D3E}"/>
              </a:ext>
            </a:extLst>
          </p:cNvPr>
          <p:cNvSpPr/>
          <p:nvPr/>
        </p:nvSpPr>
        <p:spPr bwMode="gray">
          <a:xfrm>
            <a:off x="10043069" y="3903571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31" name="מלבן 130"/>
          <p:cNvSpPr/>
          <p:nvPr/>
        </p:nvSpPr>
        <p:spPr>
          <a:xfrm>
            <a:off x="2348007" y="2532144"/>
            <a:ext cx="861899" cy="198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Azure IoT hub</a:t>
            </a:r>
            <a:endParaRPr lang="he-IL" sz="700" dirty="0">
              <a:solidFill>
                <a:srgbClr val="000000"/>
              </a:solidFill>
            </a:endParaRPr>
          </a:p>
        </p:txBody>
      </p:sp>
      <p:pic>
        <p:nvPicPr>
          <p:cNvPr id="133" name="תמונה 132" descr="תוצאת תמונה עבור Azure Stream Analytics icon&quot;"/>
          <p:cNvPicPr preferRelativeResize="0">
            <a:picLocks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451" y="216620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מלבן 133"/>
          <p:cNvSpPr/>
          <p:nvPr/>
        </p:nvSpPr>
        <p:spPr>
          <a:xfrm>
            <a:off x="3551870" y="2470845"/>
            <a:ext cx="862564" cy="310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Stream Analytics</a:t>
            </a:r>
          </a:p>
        </p:txBody>
      </p:sp>
      <p:pic>
        <p:nvPicPr>
          <p:cNvPr id="135" name="תמונה 134" descr="תוצאת תמונה עבור Azure Functions icon&quot;"/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679" y="216620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מלבן 135"/>
          <p:cNvSpPr/>
          <p:nvPr/>
        </p:nvSpPr>
        <p:spPr>
          <a:xfrm>
            <a:off x="3001284" y="2475044"/>
            <a:ext cx="759209" cy="312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Azure functions</a:t>
            </a:r>
            <a:endParaRPr lang="he-IL" sz="700" dirty="0">
              <a:solidFill>
                <a:srgbClr val="000000"/>
              </a:solidFill>
            </a:endParaRPr>
          </a:p>
        </p:txBody>
      </p:sp>
      <p:pic>
        <p:nvPicPr>
          <p:cNvPr id="137" name="תמונה 136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774884" y="1929692"/>
            <a:ext cx="360000" cy="373548"/>
          </a:xfrm>
          <a:prstGeom prst="rect">
            <a:avLst/>
          </a:prstGeom>
        </p:spPr>
      </p:pic>
      <p:sp>
        <p:nvSpPr>
          <p:cNvPr id="138" name="מלבן 137"/>
          <p:cNvSpPr/>
          <p:nvPr/>
        </p:nvSpPr>
        <p:spPr>
          <a:xfrm>
            <a:off x="5629691" y="2288513"/>
            <a:ext cx="662791" cy="19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Azure DNS</a:t>
            </a:r>
          </a:p>
        </p:txBody>
      </p:sp>
      <p:pic>
        <p:nvPicPr>
          <p:cNvPr id="140" name="תמונה 139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068529" y="3143368"/>
            <a:ext cx="432000" cy="432000"/>
          </a:xfrm>
          <a:prstGeom prst="rect">
            <a:avLst/>
          </a:prstGeom>
        </p:spPr>
      </p:pic>
      <p:sp>
        <p:nvSpPr>
          <p:cNvPr id="141" name="מלבן 140"/>
          <p:cNvSpPr/>
          <p:nvPr/>
        </p:nvSpPr>
        <p:spPr>
          <a:xfrm>
            <a:off x="8892076" y="3560528"/>
            <a:ext cx="784907" cy="467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sz="700" dirty="0">
                <a:solidFill>
                  <a:srgbClr val="000000"/>
                </a:solidFill>
              </a:rPr>
              <a:t>Azure Queue Service</a:t>
            </a:r>
            <a:endParaRPr lang="he-IL" sz="7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142" name="מלבן 141"/>
          <p:cNvSpPr/>
          <p:nvPr/>
        </p:nvSpPr>
        <p:spPr>
          <a:xfrm>
            <a:off x="8186506" y="3560528"/>
            <a:ext cx="861899" cy="198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Azure search</a:t>
            </a:r>
            <a:endParaRPr lang="he-IL" sz="700" dirty="0">
              <a:solidFill>
                <a:srgbClr val="000000"/>
              </a:solidFill>
            </a:endParaRPr>
          </a:p>
        </p:txBody>
      </p:sp>
      <p:pic>
        <p:nvPicPr>
          <p:cNvPr id="143" name="תמונה 142" descr="תוצאת תמונה עבור Azure Functions ic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481" y="3143368"/>
            <a:ext cx="514350" cy="42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מלבן 143"/>
          <p:cNvSpPr/>
          <p:nvPr/>
        </p:nvSpPr>
        <p:spPr>
          <a:xfrm>
            <a:off x="1063144" y="2937357"/>
            <a:ext cx="5100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000000"/>
                </a:solidFill>
              </a:rPr>
              <a:t>Cloud</a:t>
            </a:r>
          </a:p>
        </p:txBody>
      </p:sp>
      <p:sp>
        <p:nvSpPr>
          <p:cNvPr id="145" name="מלבן 144"/>
          <p:cNvSpPr/>
          <p:nvPr/>
        </p:nvSpPr>
        <p:spPr>
          <a:xfrm>
            <a:off x="1063144" y="1174343"/>
            <a:ext cx="4683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000000"/>
                </a:solidFill>
              </a:rPr>
              <a:t>Edge</a:t>
            </a:r>
          </a:p>
        </p:txBody>
      </p:sp>
      <p:sp>
        <p:nvSpPr>
          <p:cNvPr id="146" name="Oval 19">
            <a:extLst>
              <a:ext uri="{FF2B5EF4-FFF2-40B4-BE49-F238E27FC236}">
                <a16:creationId xmlns:a16="http://schemas.microsoft.com/office/drawing/2014/main" id="{3508215C-C262-480A-B9D7-1C67E2974880}"/>
              </a:ext>
            </a:extLst>
          </p:cNvPr>
          <p:cNvSpPr/>
          <p:nvPr/>
        </p:nvSpPr>
        <p:spPr bwMode="gray">
          <a:xfrm>
            <a:off x="7570818" y="2976028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48" name="מלבן 147"/>
          <p:cNvSpPr/>
          <p:nvPr/>
        </p:nvSpPr>
        <p:spPr>
          <a:xfrm>
            <a:off x="7622778" y="3560528"/>
            <a:ext cx="759209" cy="312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Azure functions</a:t>
            </a:r>
            <a:endParaRPr lang="he-IL" sz="700" dirty="0">
              <a:solidFill>
                <a:srgbClr val="000000"/>
              </a:solidFill>
            </a:endParaRPr>
          </a:p>
        </p:txBody>
      </p:sp>
      <p:cxnSp>
        <p:nvCxnSpPr>
          <p:cNvPr id="151" name="מחבר חץ ישר 150"/>
          <p:cNvCxnSpPr>
            <a:cxnSpLocks/>
          </p:cNvCxnSpPr>
          <p:nvPr/>
        </p:nvCxnSpPr>
        <p:spPr>
          <a:xfrm flipH="1">
            <a:off x="5478704" y="5936849"/>
            <a:ext cx="1276181" cy="8303"/>
          </a:xfrm>
          <a:prstGeom prst="straightConnector1">
            <a:avLst/>
          </a:prstGeom>
          <a:ln>
            <a:solidFill>
              <a:schemeClr val="tx2"/>
            </a:solidFill>
            <a:prstDash val="lg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" name="תמונה 152"/>
          <p:cNvPicPr preferRelativeResize="0">
            <a:picLocks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2170" y="3148900"/>
            <a:ext cx="360000" cy="360000"/>
          </a:xfrm>
          <a:prstGeom prst="rect">
            <a:avLst/>
          </a:prstGeom>
        </p:spPr>
      </p:pic>
      <p:sp>
        <p:nvSpPr>
          <p:cNvPr id="154" name="מלבן 153"/>
          <p:cNvSpPr/>
          <p:nvPr/>
        </p:nvSpPr>
        <p:spPr>
          <a:xfrm>
            <a:off x="2082656" y="3532596"/>
            <a:ext cx="759209" cy="312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Azure messaging</a:t>
            </a:r>
            <a:endParaRPr lang="he-IL" sz="700" dirty="0">
              <a:solidFill>
                <a:srgbClr val="000000"/>
              </a:solidFill>
            </a:endParaRPr>
          </a:p>
        </p:txBody>
      </p:sp>
      <p:cxnSp>
        <p:nvCxnSpPr>
          <p:cNvPr id="155" name="מחבר מרפקי 154"/>
          <p:cNvCxnSpPr>
            <a:stCxn id="70" idx="2"/>
            <a:endCxn id="71" idx="3"/>
          </p:cNvCxnSpPr>
          <p:nvPr/>
        </p:nvCxnSpPr>
        <p:spPr>
          <a:xfrm rot="5400000">
            <a:off x="2879034" y="2857198"/>
            <a:ext cx="660113" cy="638368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מחבר מרפקי 155"/>
          <p:cNvCxnSpPr>
            <a:stCxn id="71" idx="1"/>
            <a:endCxn id="72" idx="0"/>
          </p:cNvCxnSpPr>
          <p:nvPr/>
        </p:nvCxnSpPr>
        <p:spPr>
          <a:xfrm rot="10800000" flipV="1">
            <a:off x="1811001" y="3506438"/>
            <a:ext cx="205732" cy="643055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מלבן 158"/>
          <p:cNvSpPr/>
          <p:nvPr/>
        </p:nvSpPr>
        <p:spPr>
          <a:xfrm>
            <a:off x="7234472" y="1756093"/>
            <a:ext cx="861899" cy="198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Azure IoT hub</a:t>
            </a:r>
            <a:endParaRPr lang="he-IL" sz="700" dirty="0">
              <a:solidFill>
                <a:srgbClr val="000000"/>
              </a:solidFill>
            </a:endParaRPr>
          </a:p>
        </p:txBody>
      </p:sp>
      <p:sp>
        <p:nvSpPr>
          <p:cNvPr id="162" name="מלבן 161"/>
          <p:cNvSpPr/>
          <p:nvPr/>
        </p:nvSpPr>
        <p:spPr>
          <a:xfrm>
            <a:off x="7963371" y="1699763"/>
            <a:ext cx="862564" cy="310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Stream Analytics</a:t>
            </a:r>
          </a:p>
        </p:txBody>
      </p:sp>
      <p:pic>
        <p:nvPicPr>
          <p:cNvPr id="165" name="תמונה 164"/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8980305" y="1358096"/>
            <a:ext cx="360000" cy="360000"/>
          </a:xfrm>
          <a:prstGeom prst="rect">
            <a:avLst/>
          </a:prstGeom>
        </p:spPr>
      </p:pic>
      <p:sp>
        <p:nvSpPr>
          <p:cNvPr id="166" name="מלבן 165"/>
          <p:cNvSpPr/>
          <p:nvPr/>
        </p:nvSpPr>
        <p:spPr>
          <a:xfrm>
            <a:off x="8791156" y="1701270"/>
            <a:ext cx="7118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rgbClr val="000000"/>
                </a:solidFill>
              </a:rPr>
              <a:t>Azure SquaredUp </a:t>
            </a:r>
            <a:endParaRPr lang="he-IL" sz="700" dirty="0">
              <a:solidFill>
                <a:srgbClr val="000000"/>
              </a:solidFill>
            </a:endParaRPr>
          </a:p>
        </p:txBody>
      </p:sp>
      <p:sp>
        <p:nvSpPr>
          <p:cNvPr id="167" name="Oval 34">
            <a:extLst>
              <a:ext uri="{FF2B5EF4-FFF2-40B4-BE49-F238E27FC236}">
                <a16:creationId xmlns:a16="http://schemas.microsoft.com/office/drawing/2014/main" id="{8BD51253-CF8B-498A-A165-5D4EDE689D3E}"/>
              </a:ext>
            </a:extLst>
          </p:cNvPr>
          <p:cNvSpPr/>
          <p:nvPr/>
        </p:nvSpPr>
        <p:spPr bwMode="gray">
          <a:xfrm>
            <a:off x="7145111" y="1120899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3" name="מלבן 122"/>
          <p:cNvSpPr/>
          <p:nvPr/>
        </p:nvSpPr>
        <p:spPr bwMode="gray">
          <a:xfrm>
            <a:off x="4832559" y="3446807"/>
            <a:ext cx="592606" cy="406894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124" name="מלבן 123"/>
          <p:cNvSpPr/>
          <p:nvPr/>
        </p:nvSpPr>
        <p:spPr>
          <a:xfrm>
            <a:off x="4832559" y="3523257"/>
            <a:ext cx="5926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rgbClr val="000000"/>
                </a:solidFill>
              </a:rPr>
              <a:t>Web App1</a:t>
            </a:r>
            <a:endParaRPr lang="he-IL" sz="700" dirty="0"/>
          </a:p>
        </p:txBody>
      </p:sp>
      <p:sp>
        <p:nvSpPr>
          <p:cNvPr id="125" name="מלבן 124"/>
          <p:cNvSpPr/>
          <p:nvPr/>
        </p:nvSpPr>
        <p:spPr bwMode="gray">
          <a:xfrm>
            <a:off x="5539927" y="3446807"/>
            <a:ext cx="592606" cy="406894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126" name="מלבן 125"/>
          <p:cNvSpPr/>
          <p:nvPr/>
        </p:nvSpPr>
        <p:spPr>
          <a:xfrm>
            <a:off x="5539926" y="3523257"/>
            <a:ext cx="5926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rgbClr val="000000"/>
                </a:solidFill>
              </a:rPr>
              <a:t>Web App1</a:t>
            </a:r>
            <a:endParaRPr lang="he-IL" sz="700" dirty="0"/>
          </a:p>
        </p:txBody>
      </p:sp>
      <p:sp>
        <p:nvSpPr>
          <p:cNvPr id="163" name="מלבן 162"/>
          <p:cNvSpPr/>
          <p:nvPr/>
        </p:nvSpPr>
        <p:spPr bwMode="gray">
          <a:xfrm>
            <a:off x="4832559" y="4601786"/>
            <a:ext cx="592606" cy="406894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164" name="מלבן 163"/>
          <p:cNvSpPr/>
          <p:nvPr/>
        </p:nvSpPr>
        <p:spPr>
          <a:xfrm>
            <a:off x="4832559" y="4678236"/>
            <a:ext cx="59260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rgbClr val="000000"/>
                </a:solidFill>
              </a:rPr>
              <a:t>App1</a:t>
            </a:r>
            <a:endParaRPr lang="he-IL" sz="700" dirty="0"/>
          </a:p>
        </p:txBody>
      </p:sp>
      <p:sp>
        <p:nvSpPr>
          <p:cNvPr id="168" name="מלבן 167"/>
          <p:cNvSpPr/>
          <p:nvPr/>
        </p:nvSpPr>
        <p:spPr bwMode="gray">
          <a:xfrm>
            <a:off x="5539927" y="4601786"/>
            <a:ext cx="592606" cy="406894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169" name="מלבן 168"/>
          <p:cNvSpPr/>
          <p:nvPr/>
        </p:nvSpPr>
        <p:spPr>
          <a:xfrm>
            <a:off x="5539926" y="4678236"/>
            <a:ext cx="5926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rgbClr val="000000"/>
                </a:solidFill>
              </a:rPr>
              <a:t>Failover App</a:t>
            </a:r>
            <a:endParaRPr lang="he-IL" sz="700" dirty="0"/>
          </a:p>
        </p:txBody>
      </p:sp>
      <p:sp>
        <p:nvSpPr>
          <p:cNvPr id="172" name="מלבן 171"/>
          <p:cNvSpPr/>
          <p:nvPr/>
        </p:nvSpPr>
        <p:spPr>
          <a:xfrm>
            <a:off x="6545306" y="5053319"/>
            <a:ext cx="78418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File storage</a:t>
            </a:r>
            <a:endParaRPr lang="he-IL" sz="800" dirty="0"/>
          </a:p>
        </p:txBody>
      </p:sp>
      <p:sp>
        <p:nvSpPr>
          <p:cNvPr id="173" name="מלבן 172"/>
          <p:cNvSpPr/>
          <p:nvPr/>
        </p:nvSpPr>
        <p:spPr>
          <a:xfrm>
            <a:off x="6390288" y="4045257"/>
            <a:ext cx="1108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000000"/>
                </a:solidFill>
              </a:rPr>
              <a:t>Cold, Hot, standby failover Region </a:t>
            </a:r>
          </a:p>
        </p:txBody>
      </p:sp>
      <p:sp>
        <p:nvSpPr>
          <p:cNvPr id="174" name="מלבן מעוגל 173"/>
          <p:cNvSpPr/>
          <p:nvPr/>
        </p:nvSpPr>
        <p:spPr bwMode="gray">
          <a:xfrm>
            <a:off x="6427001" y="3301048"/>
            <a:ext cx="977397" cy="3102526"/>
          </a:xfrm>
          <a:prstGeom prst="roundRect">
            <a:avLst/>
          </a:prstGeom>
          <a:noFill/>
          <a:ln w="0">
            <a:solidFill>
              <a:srgbClr val="00ACED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175" name="מלבן מעוגל 174"/>
          <p:cNvSpPr/>
          <p:nvPr/>
        </p:nvSpPr>
        <p:spPr bwMode="gray">
          <a:xfrm>
            <a:off x="4767207" y="3301048"/>
            <a:ext cx="1601739" cy="3102526"/>
          </a:xfrm>
          <a:prstGeom prst="roundRect">
            <a:avLst/>
          </a:prstGeom>
          <a:noFill/>
          <a:ln w="0">
            <a:solidFill>
              <a:srgbClr val="00ACED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cxnSp>
        <p:nvCxnSpPr>
          <p:cNvPr id="178" name="מחבר מרפקי 177"/>
          <p:cNvCxnSpPr>
            <a:cxnSpLocks/>
            <a:stCxn id="138" idx="2"/>
            <a:endCxn id="174" idx="0"/>
          </p:cNvCxnSpPr>
          <p:nvPr/>
        </p:nvCxnSpPr>
        <p:spPr>
          <a:xfrm rot="16200000" flipH="1">
            <a:off x="6030422" y="2415769"/>
            <a:ext cx="815943" cy="954613"/>
          </a:xfrm>
          <a:prstGeom prst="bentConnector3">
            <a:avLst>
              <a:gd name="adj1" fmla="val 30956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מלבן 178"/>
          <p:cNvSpPr/>
          <p:nvPr/>
        </p:nvSpPr>
        <p:spPr>
          <a:xfrm>
            <a:off x="4614644" y="2988076"/>
            <a:ext cx="6415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000000"/>
                </a:solidFill>
              </a:rPr>
              <a:t>Default </a:t>
            </a:r>
          </a:p>
          <a:p>
            <a:r>
              <a:rPr lang="en-US" sz="800" b="1" dirty="0">
                <a:solidFill>
                  <a:srgbClr val="000000"/>
                </a:solidFill>
              </a:rPr>
              <a:t>Region</a:t>
            </a:r>
          </a:p>
        </p:txBody>
      </p:sp>
      <p:sp>
        <p:nvSpPr>
          <p:cNvPr id="180" name="מלבן 179"/>
          <p:cNvSpPr/>
          <p:nvPr/>
        </p:nvSpPr>
        <p:spPr>
          <a:xfrm>
            <a:off x="5673559" y="2974091"/>
            <a:ext cx="6222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Load </a:t>
            </a:r>
          </a:p>
          <a:p>
            <a:r>
              <a:rPr lang="en-US" sz="800" dirty="0">
                <a:solidFill>
                  <a:srgbClr val="000000"/>
                </a:solidFill>
              </a:rPr>
              <a:t>balancer</a:t>
            </a:r>
            <a:endParaRPr lang="he-IL" sz="800" dirty="0"/>
          </a:p>
        </p:txBody>
      </p:sp>
      <p:cxnSp>
        <p:nvCxnSpPr>
          <p:cNvPr id="182" name="מחבר מרפקי 181"/>
          <p:cNvCxnSpPr>
            <a:cxnSpLocks/>
            <a:stCxn id="123" idx="2"/>
          </p:cNvCxnSpPr>
          <p:nvPr/>
        </p:nvCxnSpPr>
        <p:spPr>
          <a:xfrm rot="16200000" flipH="1">
            <a:off x="5226363" y="3756199"/>
            <a:ext cx="202564" cy="397567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מחבר מרפקי 182"/>
          <p:cNvCxnSpPr>
            <a:cxnSpLocks/>
            <a:stCxn id="125" idx="2"/>
          </p:cNvCxnSpPr>
          <p:nvPr/>
        </p:nvCxnSpPr>
        <p:spPr>
          <a:xfrm rot="5400000">
            <a:off x="5580048" y="3800083"/>
            <a:ext cx="202564" cy="309801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מחבר מרפקי 183"/>
          <p:cNvCxnSpPr>
            <a:cxnSpLocks/>
            <a:stCxn id="177" idx="3"/>
            <a:endCxn id="168" idx="0"/>
          </p:cNvCxnSpPr>
          <p:nvPr/>
        </p:nvCxnSpPr>
        <p:spPr>
          <a:xfrm>
            <a:off x="5703101" y="4275131"/>
            <a:ext cx="133129" cy="326655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מחבר מרפקי 184"/>
          <p:cNvCxnSpPr>
            <a:cxnSpLocks/>
            <a:endCxn id="163" idx="0"/>
          </p:cNvCxnSpPr>
          <p:nvPr/>
        </p:nvCxnSpPr>
        <p:spPr>
          <a:xfrm rot="10800000" flipV="1">
            <a:off x="5128863" y="4270578"/>
            <a:ext cx="173729" cy="331208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מלבן 180"/>
          <p:cNvSpPr/>
          <p:nvPr/>
        </p:nvSpPr>
        <p:spPr>
          <a:xfrm>
            <a:off x="5770991" y="4044635"/>
            <a:ext cx="6222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Load </a:t>
            </a:r>
          </a:p>
          <a:p>
            <a:r>
              <a:rPr lang="en-US" sz="800" dirty="0">
                <a:solidFill>
                  <a:srgbClr val="000000"/>
                </a:solidFill>
              </a:rPr>
              <a:t>balancer</a:t>
            </a:r>
            <a:endParaRPr lang="he-IL" sz="800" dirty="0"/>
          </a:p>
        </p:txBody>
      </p:sp>
      <p:sp>
        <p:nvSpPr>
          <p:cNvPr id="186" name="מלבן 185"/>
          <p:cNvSpPr/>
          <p:nvPr/>
        </p:nvSpPr>
        <p:spPr>
          <a:xfrm>
            <a:off x="4736410" y="5248018"/>
            <a:ext cx="566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Master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</a:rPr>
              <a:t>DB </a:t>
            </a:r>
          </a:p>
        </p:txBody>
      </p:sp>
      <p:cxnSp>
        <p:nvCxnSpPr>
          <p:cNvPr id="187" name="מחבר מרפקי 186"/>
          <p:cNvCxnSpPr/>
          <p:nvPr/>
        </p:nvCxnSpPr>
        <p:spPr>
          <a:xfrm rot="16200000" flipH="1">
            <a:off x="4860906" y="5347732"/>
            <a:ext cx="682769" cy="17366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מחבר מרפקי 190"/>
          <p:cNvCxnSpPr>
            <a:stCxn id="56" idx="1"/>
          </p:cNvCxnSpPr>
          <p:nvPr/>
        </p:nvCxnSpPr>
        <p:spPr>
          <a:xfrm rot="10800000">
            <a:off x="5198322" y="1465981"/>
            <a:ext cx="1975331" cy="172885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מחבר חץ ישר 200"/>
          <p:cNvCxnSpPr/>
          <p:nvPr/>
        </p:nvCxnSpPr>
        <p:spPr>
          <a:xfrm>
            <a:off x="7428777" y="2087400"/>
            <a:ext cx="0" cy="87947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מלבן 206"/>
          <p:cNvSpPr/>
          <p:nvPr/>
        </p:nvSpPr>
        <p:spPr bwMode="gray">
          <a:xfrm>
            <a:off x="4614644" y="2966878"/>
            <a:ext cx="2855966" cy="3573257"/>
          </a:xfrm>
          <a:prstGeom prst="rect">
            <a:avLst/>
          </a:prstGeom>
          <a:noFill/>
          <a:ln w="0" cap="sq">
            <a:solidFill>
              <a:schemeClr val="tx1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cxnSp>
        <p:nvCxnSpPr>
          <p:cNvPr id="221" name="מחבר מרפקי 220"/>
          <p:cNvCxnSpPr>
            <a:cxnSpLocks/>
            <a:stCxn id="138" idx="2"/>
          </p:cNvCxnSpPr>
          <p:nvPr/>
        </p:nvCxnSpPr>
        <p:spPr>
          <a:xfrm rot="5400000">
            <a:off x="5489616" y="2510976"/>
            <a:ext cx="497342" cy="445600"/>
          </a:xfrm>
          <a:prstGeom prst="bentConnector3">
            <a:avLst>
              <a:gd name="adj1" fmla="val 51202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מחבר מרפקי 225"/>
          <p:cNvCxnSpPr>
            <a:stCxn id="125" idx="3"/>
            <a:endCxn id="173" idx="0"/>
          </p:cNvCxnSpPr>
          <p:nvPr/>
        </p:nvCxnSpPr>
        <p:spPr>
          <a:xfrm>
            <a:off x="6132533" y="3650254"/>
            <a:ext cx="812028" cy="395003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מחבר מרפקי 232"/>
          <p:cNvCxnSpPr>
            <a:cxnSpLocks/>
          </p:cNvCxnSpPr>
          <p:nvPr/>
        </p:nvCxnSpPr>
        <p:spPr>
          <a:xfrm rot="10800000" flipV="1">
            <a:off x="5461879" y="4783916"/>
            <a:ext cx="1221813" cy="990510"/>
          </a:xfrm>
          <a:prstGeom prst="bentConnector3">
            <a:avLst>
              <a:gd name="adj1" fmla="val 3717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מחבר חץ ישר 236"/>
          <p:cNvCxnSpPr>
            <a:stCxn id="147" idx="1"/>
          </p:cNvCxnSpPr>
          <p:nvPr/>
        </p:nvCxnSpPr>
        <p:spPr>
          <a:xfrm flipH="1" flipV="1">
            <a:off x="7484108" y="5148597"/>
            <a:ext cx="647776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Oval 34">
            <a:extLst>
              <a:ext uri="{FF2B5EF4-FFF2-40B4-BE49-F238E27FC236}">
                <a16:creationId xmlns:a16="http://schemas.microsoft.com/office/drawing/2014/main" id="{8BD51253-CF8B-498A-A165-5D4EDE689D3E}"/>
              </a:ext>
            </a:extLst>
          </p:cNvPr>
          <p:cNvSpPr/>
          <p:nvPr/>
        </p:nvSpPr>
        <p:spPr bwMode="gray">
          <a:xfrm>
            <a:off x="8105783" y="4270884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43" name="Oval 28">
            <a:extLst>
              <a:ext uri="{FF2B5EF4-FFF2-40B4-BE49-F238E27FC236}">
                <a16:creationId xmlns:a16="http://schemas.microsoft.com/office/drawing/2014/main" id="{346075BB-DA01-4A19-B892-F6201A58C168}"/>
              </a:ext>
            </a:extLst>
          </p:cNvPr>
          <p:cNvSpPr/>
          <p:nvPr/>
        </p:nvSpPr>
        <p:spPr bwMode="gray">
          <a:xfrm>
            <a:off x="5460588" y="1760355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44" name="Oval 29">
            <a:extLst>
              <a:ext uri="{FF2B5EF4-FFF2-40B4-BE49-F238E27FC236}">
                <a16:creationId xmlns:a16="http://schemas.microsoft.com/office/drawing/2014/main" id="{B38D8D9C-6E13-48E5-86B6-0535AC1AC3C2}"/>
              </a:ext>
            </a:extLst>
          </p:cNvPr>
          <p:cNvSpPr/>
          <p:nvPr/>
        </p:nvSpPr>
        <p:spPr bwMode="gray">
          <a:xfrm>
            <a:off x="4558036" y="2900645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45" name="Oval 25">
            <a:extLst>
              <a:ext uri="{FF2B5EF4-FFF2-40B4-BE49-F238E27FC236}">
                <a16:creationId xmlns:a16="http://schemas.microsoft.com/office/drawing/2014/main" id="{D5F9A3D4-A900-4ED8-8A5F-788F3CE2FB19}"/>
              </a:ext>
            </a:extLst>
          </p:cNvPr>
          <p:cNvSpPr/>
          <p:nvPr/>
        </p:nvSpPr>
        <p:spPr bwMode="gray">
          <a:xfrm>
            <a:off x="2291261" y="1944319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6" name="Oval 27">
            <a:extLst>
              <a:ext uri="{FF2B5EF4-FFF2-40B4-BE49-F238E27FC236}">
                <a16:creationId xmlns:a16="http://schemas.microsoft.com/office/drawing/2014/main" id="{933B5191-BEB6-4BA8-98FD-822E3FFFB255}"/>
              </a:ext>
            </a:extLst>
          </p:cNvPr>
          <p:cNvSpPr/>
          <p:nvPr/>
        </p:nvSpPr>
        <p:spPr bwMode="gray">
          <a:xfrm>
            <a:off x="1943514" y="3008559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7" name="Oval 30">
            <a:extLst>
              <a:ext uri="{FF2B5EF4-FFF2-40B4-BE49-F238E27FC236}">
                <a16:creationId xmlns:a16="http://schemas.microsoft.com/office/drawing/2014/main" id="{36A9A490-6882-4F57-B0B1-A854D5048B77}"/>
              </a:ext>
            </a:extLst>
          </p:cNvPr>
          <p:cNvSpPr/>
          <p:nvPr/>
        </p:nvSpPr>
        <p:spPr bwMode="gray">
          <a:xfrm>
            <a:off x="4852324" y="5586468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49" name="מחבר חץ ישר 248"/>
          <p:cNvCxnSpPr/>
          <p:nvPr/>
        </p:nvCxnSpPr>
        <p:spPr>
          <a:xfrm>
            <a:off x="2290752" y="5848719"/>
            <a:ext cx="229956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F4A2042-10D7-684A-BE12-41881F6CA5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75827" y="5211397"/>
            <a:ext cx="405940" cy="457605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A538F5A7-13B1-FC43-B1FA-427700A9D0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88370" y="4476288"/>
            <a:ext cx="324288" cy="395042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01449457-7D05-0C40-8443-29103B7E9B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62649" y="1353687"/>
            <a:ext cx="353327" cy="353327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A734255E-B83E-E046-AC4D-EB3530CCD9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48442" y="3118410"/>
            <a:ext cx="427420" cy="427420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C28306DF-FDBA-1545-9D41-FEAD0131C7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68838" y="2193684"/>
            <a:ext cx="353327" cy="353327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203CB34F-B242-1345-9400-0ADF8C2DBDE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38267" y="4717572"/>
            <a:ext cx="353327" cy="3533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371DC-D3E6-3A42-AC3E-E5702EAE46E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1244" y="4445563"/>
            <a:ext cx="479992" cy="439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8EDAD9-119B-2A4A-8C00-839D81052B2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13685" y="2980083"/>
            <a:ext cx="404329" cy="411182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F6D9ABCA-BFFD-5E45-821C-01ADFCF101F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98772" y="4069540"/>
            <a:ext cx="404329" cy="411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EE97E2-AE64-E54C-A99E-AAA017481DA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48806" y="5715301"/>
            <a:ext cx="396456" cy="396456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C915BD76-A919-2346-931D-2AC24A7BDBD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69413" y="5712548"/>
            <a:ext cx="396456" cy="396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44F9F8-095C-494A-AE02-25FD7836E19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78481" y="4562514"/>
            <a:ext cx="474602" cy="4746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ADC20B-4733-8E44-8A70-4D5C1FA127C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22032" y="1335094"/>
            <a:ext cx="449388" cy="36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425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51AC6BE9-7B2C-494A-8A07-62F3E5774C90}"/>
              </a:ext>
            </a:extLst>
          </p:cNvPr>
          <p:cNvSpPr/>
          <p:nvPr/>
        </p:nvSpPr>
        <p:spPr>
          <a:xfrm>
            <a:off x="3469732" y="1115007"/>
            <a:ext cx="4329254" cy="5190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A0688A-ECBC-4BB7-BE4C-12B482ECC444}"/>
              </a:ext>
            </a:extLst>
          </p:cNvPr>
          <p:cNvSpPr txBox="1"/>
          <p:nvPr/>
        </p:nvSpPr>
        <p:spPr>
          <a:xfrm>
            <a:off x="3544538" y="1185776"/>
            <a:ext cx="41796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Our relationship brings together Deloitte’s leadership in cyber and enterprise risk management with </a:t>
            </a:r>
            <a:r>
              <a:rPr lang="en-US" sz="1200" dirty="0">
                <a:solidFill>
                  <a:schemeClr val="accent1"/>
                </a:solidFill>
              </a:rPr>
              <a:t>the security-enabled cloud infrastructure of AWS</a:t>
            </a:r>
            <a:r>
              <a:rPr lang="en-US" sz="1200" dirty="0">
                <a:solidFill>
                  <a:schemeClr val="bg1"/>
                </a:solidFill>
              </a:rPr>
              <a:t>. In 2006, AWS began offering IT infrastructure services to businesses in the form of web services—now commonly known as cloud computing. Today AWS provides a highly </a:t>
            </a:r>
            <a:r>
              <a:rPr lang="en-US" sz="1200" dirty="0">
                <a:solidFill>
                  <a:schemeClr val="accent1"/>
                </a:solidFill>
              </a:rPr>
              <a:t>reliable, secure, scalable, low-cost</a:t>
            </a:r>
            <a:r>
              <a:rPr lang="en-US" sz="1200" dirty="0">
                <a:solidFill>
                  <a:schemeClr val="bg1"/>
                </a:solidFill>
              </a:rPr>
              <a:t> infrastructure that powers hundreds of thousands of businesses in 190 countries around the world, with over a million active customers spread across many industries and geographies.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Deloitte can help organizations adopt Cloud and IoT and establish a security-first AWS IoT strategy. Deloitte is a leading information technology and advisory company, </a:t>
            </a:r>
            <a:r>
              <a:rPr lang="en-US" sz="1200" dirty="0">
                <a:solidFill>
                  <a:schemeClr val="accent1"/>
                </a:solidFill>
              </a:rPr>
              <a:t>ranked #1 globally in 2017</a:t>
            </a:r>
            <a:r>
              <a:rPr lang="en-US" sz="1200" dirty="0">
                <a:solidFill>
                  <a:schemeClr val="bg1"/>
                </a:solidFill>
              </a:rPr>
              <a:t>, in Security Consulting by Gartner </a:t>
            </a:r>
            <a:r>
              <a:rPr lang="en-US" sz="1000" i="1" dirty="0">
                <a:solidFill>
                  <a:schemeClr val="bg1"/>
                </a:solidFill>
              </a:rPr>
              <a:t>(Gartner: Market Share: Security Consulting Services, Worldwide, 2016). </a:t>
            </a:r>
            <a:r>
              <a:rPr lang="en-US" sz="1200" dirty="0">
                <a:solidFill>
                  <a:schemeClr val="bg1"/>
                </a:solidFill>
              </a:rPr>
              <a:t>Deloitte is an </a:t>
            </a:r>
            <a:r>
              <a:rPr lang="en-US" sz="1200" dirty="0">
                <a:solidFill>
                  <a:schemeClr val="accent1"/>
                </a:solidFill>
              </a:rPr>
              <a:t>AWS Premier Consulting Partner </a:t>
            </a:r>
            <a:r>
              <a:rPr lang="en-US" sz="1200" dirty="0">
                <a:solidFill>
                  <a:schemeClr val="bg1"/>
                </a:solidFill>
              </a:rPr>
              <a:t>and was one of the first eight organizations globally to achieve the Security Competency as a launch partner. Deloitte’s vast experience in </a:t>
            </a:r>
            <a:r>
              <a:rPr lang="en-US" sz="1200" dirty="0">
                <a:solidFill>
                  <a:schemeClr val="accent1"/>
                </a:solidFill>
              </a:rPr>
              <a:t>life sciences and health care, automotive, and industrial control system</a:t>
            </a:r>
            <a:r>
              <a:rPr lang="en-US" sz="1200" dirty="0">
                <a:solidFill>
                  <a:schemeClr val="bg1"/>
                </a:solidFill>
              </a:rPr>
              <a:t>, combined with its extensive experience with digital transformation, enable us to provide </a:t>
            </a:r>
            <a:r>
              <a:rPr lang="en-US" sz="1200" dirty="0">
                <a:solidFill>
                  <a:schemeClr val="accent1"/>
                </a:solidFill>
              </a:rPr>
              <a:t>end-to-end</a:t>
            </a:r>
            <a:r>
              <a:rPr lang="en-US" sz="1200" dirty="0">
                <a:solidFill>
                  <a:schemeClr val="bg1"/>
                </a:solidFill>
              </a:rPr>
              <a:t> infrastructure cyber risk solutions for Smart Cities.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438B82D-6F27-441A-B062-9A05C311F81E}"/>
              </a:ext>
            </a:extLst>
          </p:cNvPr>
          <p:cNvSpPr/>
          <p:nvPr/>
        </p:nvSpPr>
        <p:spPr>
          <a:xfrm>
            <a:off x="9094584" y="4079947"/>
            <a:ext cx="2189673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Aaron Brown</a:t>
            </a:r>
          </a:p>
          <a:p>
            <a:r>
              <a:rPr lang="en-US" sz="1000" dirty="0"/>
              <a:t>Partner, Cyber Risk Services</a:t>
            </a:r>
          </a:p>
          <a:p>
            <a:r>
              <a:rPr lang="en-US" sz="1000" dirty="0"/>
              <a:t>Deloitte &amp; Touche LLP</a:t>
            </a:r>
          </a:p>
          <a:p>
            <a:r>
              <a:rPr lang="en-US" sz="1000" dirty="0"/>
              <a:t>AWS Alliance Leader  </a:t>
            </a:r>
          </a:p>
          <a:p>
            <a:r>
              <a:rPr lang="en-US" sz="1000" dirty="0">
                <a:hlinkClick r:id="rId2"/>
              </a:rPr>
              <a:t>aaronbrown@deloitte.com</a:t>
            </a:r>
            <a:endParaRPr lang="en-US" sz="10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D8CA6E8-C6DB-4050-82B6-CDA4EF469500}"/>
              </a:ext>
            </a:extLst>
          </p:cNvPr>
          <p:cNvSpPr/>
          <p:nvPr/>
        </p:nvSpPr>
        <p:spPr>
          <a:xfrm>
            <a:off x="9131072" y="5521493"/>
            <a:ext cx="2401588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2724150" algn="l"/>
              </a:tabLst>
            </a:pPr>
            <a:r>
              <a:rPr lang="en-US" altLang="en-US" sz="1000" b="1" dirty="0">
                <a:solidFill>
                  <a:srgbClr val="86BC25"/>
                </a:solidFill>
                <a:ea typeface="Open Sans Light" panose="020B0306030504020204" pitchFamily="34" charset="0"/>
                <a:cs typeface="Open Sans" panose="020B0606030504020204" pitchFamily="34" charset="0"/>
              </a:rPr>
              <a:t>Ravi Dhaval</a:t>
            </a:r>
            <a:endParaRPr lang="en-US" altLang="en-US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2724150" algn="l"/>
              </a:tabLst>
            </a:pPr>
            <a:r>
              <a:rPr lang="en-US" altLang="en-US" sz="1000" dirty="0">
                <a:ea typeface="Open Sans Light" panose="020B0306030504020204" pitchFamily="34" charset="0"/>
                <a:cs typeface="Open Sans" panose="020B0606030504020204" pitchFamily="34" charset="0"/>
              </a:rPr>
              <a:t>Senior Manager, Cyber Risk Services</a:t>
            </a:r>
            <a:endParaRPr lang="en-US" altLang="en-US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2724150" algn="l"/>
              </a:tabLst>
            </a:pPr>
            <a:r>
              <a:rPr lang="en-US" altLang="en-US" sz="1000" dirty="0">
                <a:ea typeface="Open Sans Light" panose="020B0306030504020204" pitchFamily="34" charset="0"/>
                <a:cs typeface="Open Sans" panose="020B0606030504020204" pitchFamily="34" charset="0"/>
              </a:rPr>
              <a:t>Deloitte &amp; Touche LLP</a:t>
            </a:r>
            <a:endParaRPr lang="en-US" altLang="en-US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2724150" algn="l"/>
              </a:tabLst>
            </a:pPr>
            <a:r>
              <a:rPr lang="en-US" altLang="en-US" sz="1000" dirty="0">
                <a:ea typeface="Open Sans Light" panose="020B0306030504020204" pitchFamily="34" charset="0"/>
                <a:cs typeface="Open Sans" panose="020B0606030504020204" pitchFamily="34" charset="0"/>
              </a:rPr>
              <a:t>Cloud &amp; IoT Security Architect</a:t>
            </a:r>
            <a:endParaRPr lang="en-US" altLang="en-US" sz="1000" dirty="0">
              <a:ea typeface="Open Sans Light" panose="020B0306030504020204" pitchFamily="34" charset="0"/>
              <a:cs typeface="Open Sans" panose="020B0606030504020204" pitchFamily="34" charset="0"/>
              <a:hlinkClick r:id="" action="ppaction://noaction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2724150" algn="l"/>
              </a:tabLst>
            </a:pPr>
            <a:r>
              <a:rPr lang="en-US" altLang="en-US" sz="1000" dirty="0">
                <a:ea typeface="Open Sans Light" panose="020B0306030504020204" pitchFamily="34" charset="0"/>
                <a:cs typeface="Open Sans" panose="020B0606030504020204" pitchFamily="34" charset="0"/>
                <a:hlinkClick r:id="" action="ppaction://noaction"/>
              </a:rPr>
              <a:t>rdhaval@deloitte.com</a:t>
            </a:r>
            <a:r>
              <a:rPr lang="en-US" altLang="en-US" sz="1000" dirty="0"/>
              <a:t>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9409FF4-DFDD-4AC7-A672-DE050331B58B}"/>
              </a:ext>
            </a:extLst>
          </p:cNvPr>
          <p:cNvSpPr/>
          <p:nvPr/>
        </p:nvSpPr>
        <p:spPr>
          <a:xfrm>
            <a:off x="9123827" y="1266973"/>
            <a:ext cx="2189673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solidFill>
                  <a:srgbClr val="86BC25"/>
                </a:solidFill>
                <a:ea typeface="Open Sans Light" panose="020B0306030504020204" pitchFamily="34" charset="0"/>
                <a:cs typeface="Open Sans" panose="020B0606030504020204" pitchFamily="34" charset="0"/>
              </a:rPr>
              <a:t>Sean Peasley</a:t>
            </a:r>
            <a:endParaRPr lang="en-US" altLang="en-US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ea typeface="Open Sans Light" panose="020B0306030504020204" pitchFamily="34" charset="0"/>
                <a:cs typeface="Open Sans" panose="020B0606030504020204" pitchFamily="34" charset="0"/>
              </a:rPr>
              <a:t>Partner, Cyber Risk Services</a:t>
            </a:r>
            <a:endParaRPr lang="en-US" altLang="en-US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ea typeface="Open Sans Light" panose="020B0306030504020204" pitchFamily="34" charset="0"/>
                <a:cs typeface="Open Sans" panose="020B0606030504020204" pitchFamily="34" charset="0"/>
              </a:rPr>
              <a:t>Deloitte &amp; Touche LLP</a:t>
            </a:r>
            <a:endParaRPr lang="en-US" altLang="en-US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ea typeface="Open Sans Light" panose="020B0306030504020204" pitchFamily="34" charset="0"/>
                <a:cs typeface="Open Sans" panose="020B0606030504020204" pitchFamily="34" charset="0"/>
              </a:rPr>
              <a:t>IoT Security Leader </a:t>
            </a:r>
            <a:endParaRPr lang="en-US" altLang="en-US" sz="1000" dirty="0">
              <a:ea typeface="Open Sans Light" panose="020B0306030504020204" pitchFamily="34" charset="0"/>
              <a:cs typeface="Open Sans" panose="020B0606030504020204" pitchFamily="34" charset="0"/>
              <a:hlinkClick r:id="" action="ppaction://noaction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ea typeface="Open Sans Light" panose="020B0306030504020204" pitchFamily="34" charset="0"/>
                <a:cs typeface="Open Sans" panose="020B0606030504020204" pitchFamily="34" charset="0"/>
                <a:hlinkClick r:id="" action="ppaction://noaction"/>
              </a:rPr>
              <a:t>speasley@deloitte.com</a:t>
            </a:r>
            <a:r>
              <a:rPr lang="en-US" altLang="en-US" sz="1000" dirty="0"/>
              <a:t> </a:t>
            </a:r>
          </a:p>
        </p:txBody>
      </p:sp>
      <p:pic>
        <p:nvPicPr>
          <p:cNvPr id="93" name="image34.jpeg">
            <a:extLst>
              <a:ext uri="{FF2B5EF4-FFF2-40B4-BE49-F238E27FC236}">
                <a16:creationId xmlns:a16="http://schemas.microsoft.com/office/drawing/2014/main" id="{11B7373A-62CA-4F35-8B11-468092601015}"/>
              </a:ext>
            </a:extLst>
          </p:cNvPr>
          <p:cNvPicPr/>
          <p:nvPr/>
        </p:nvPicPr>
        <p:blipFill rotWithShape="1">
          <a:blip r:embed="rId3" cstate="print"/>
          <a:srcRect b="5767"/>
          <a:stretch/>
        </p:blipFill>
        <p:spPr>
          <a:xfrm>
            <a:off x="8228733" y="3951625"/>
            <a:ext cx="702399" cy="896604"/>
          </a:xfrm>
          <a:prstGeom prst="rect">
            <a:avLst/>
          </a:prstGeom>
        </p:spPr>
      </p:pic>
      <p:pic>
        <p:nvPicPr>
          <p:cNvPr id="94" name="image35.png">
            <a:extLst>
              <a:ext uri="{FF2B5EF4-FFF2-40B4-BE49-F238E27FC236}">
                <a16:creationId xmlns:a16="http://schemas.microsoft.com/office/drawing/2014/main" id="{FDE4EE6C-8CFA-456F-A4B4-BB77FD9610F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22774" y="1126528"/>
            <a:ext cx="708359" cy="913156"/>
          </a:xfrm>
          <a:prstGeom prst="rect">
            <a:avLst/>
          </a:prstGeom>
        </p:spPr>
      </p:pic>
      <p:pic>
        <p:nvPicPr>
          <p:cNvPr id="95" name="image36.png">
            <a:extLst>
              <a:ext uri="{FF2B5EF4-FFF2-40B4-BE49-F238E27FC236}">
                <a16:creationId xmlns:a16="http://schemas.microsoft.com/office/drawing/2014/main" id="{E0EE8434-6F75-4665-AEC5-25D22077D27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37261" y="5387162"/>
            <a:ext cx="693871" cy="896515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2D8CA6E8-C6DB-4050-82B6-CDA4EF469500}"/>
              </a:ext>
            </a:extLst>
          </p:cNvPr>
          <p:cNvSpPr/>
          <p:nvPr/>
        </p:nvSpPr>
        <p:spPr>
          <a:xfrm>
            <a:off x="9131072" y="2681821"/>
            <a:ext cx="2189673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2724150" algn="l"/>
              </a:tabLst>
            </a:pPr>
            <a:r>
              <a:rPr lang="en-US" altLang="en-US" sz="1000" b="1" dirty="0">
                <a:solidFill>
                  <a:srgbClr val="86BC25"/>
                </a:solidFill>
                <a:ea typeface="Open Sans Light" panose="020B0306030504020204" pitchFamily="34" charset="0"/>
                <a:cs typeface="Open Sans" panose="020B0606030504020204" pitchFamily="34" charset="0"/>
              </a:rPr>
              <a:t>Kieran Norton</a:t>
            </a:r>
            <a:endParaRPr lang="en-US" altLang="en-US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2724150" algn="l"/>
              </a:tabLst>
            </a:pPr>
            <a:r>
              <a:rPr lang="en-US" altLang="en-US" sz="1000" dirty="0">
                <a:ea typeface="Open Sans Light" panose="020B0306030504020204" pitchFamily="34" charset="0"/>
                <a:cs typeface="Open Sans" panose="020B0606030504020204" pitchFamily="34" charset="0"/>
              </a:rPr>
              <a:t>Principal, Cyber Risk Services</a:t>
            </a:r>
            <a:endParaRPr lang="en-US" altLang="en-US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2724150" algn="l"/>
              </a:tabLst>
            </a:pPr>
            <a:r>
              <a:rPr lang="en-US" altLang="en-US" sz="1000" dirty="0">
                <a:ea typeface="Open Sans Light" panose="020B0306030504020204" pitchFamily="34" charset="0"/>
                <a:cs typeface="Open Sans" panose="020B0606030504020204" pitchFamily="34" charset="0"/>
              </a:rPr>
              <a:t>Deloitte &amp; Touche LLP</a:t>
            </a:r>
            <a:endParaRPr lang="en-US" altLang="en-US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2724150" algn="l"/>
              </a:tabLst>
            </a:pPr>
            <a:r>
              <a:rPr lang="en-US" altLang="en-US" sz="1000" dirty="0">
                <a:ea typeface="Open Sans Light" panose="020B0306030504020204" pitchFamily="34" charset="0"/>
                <a:cs typeface="Open Sans" panose="020B0606030504020204" pitchFamily="34" charset="0"/>
              </a:rPr>
              <a:t>Cloud Infrastructure Leader</a:t>
            </a:r>
            <a:endParaRPr lang="en-US" altLang="en-US" sz="1000" dirty="0">
              <a:ea typeface="Open Sans Light" panose="020B0306030504020204" pitchFamily="34" charset="0"/>
              <a:cs typeface="Open Sans" panose="020B0606030504020204" pitchFamily="34" charset="0"/>
              <a:hlinkClick r:id="" action="ppaction://noaction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2724150" algn="l"/>
              </a:tabLst>
            </a:pPr>
            <a:r>
              <a:rPr lang="en-US" altLang="en-US" sz="1000" dirty="0">
                <a:ea typeface="Open Sans Light" panose="020B0306030504020204" pitchFamily="34" charset="0"/>
                <a:cs typeface="Open Sans" panose="020B0606030504020204" pitchFamily="34" charset="0"/>
                <a:hlinkClick r:id="" action="ppaction://noaction"/>
              </a:rPr>
              <a:t>kinorton@deloitte.com</a:t>
            </a:r>
            <a:r>
              <a:rPr lang="en-US" altLang="en-US" sz="1000" dirty="0"/>
              <a:t> </a:t>
            </a: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6727" r="6387"/>
          <a:stretch/>
        </p:blipFill>
        <p:spPr>
          <a:xfrm>
            <a:off x="8244506" y="2548058"/>
            <a:ext cx="686627" cy="907489"/>
          </a:xfrm>
          <a:prstGeom prst="rect">
            <a:avLst/>
          </a:prstGeom>
        </p:spPr>
      </p:pic>
      <p:sp>
        <p:nvSpPr>
          <p:cNvPr id="22" name="Title 11">
            <a:extLst>
              <a:ext uri="{FF2B5EF4-FFF2-40B4-BE49-F238E27FC236}">
                <a16:creationId xmlns:a16="http://schemas.microsoft.com/office/drawing/2014/main" id="{CC3A92D4-3DCC-4F21-A7C4-F0E77C647535}"/>
              </a:ext>
            </a:extLst>
          </p:cNvPr>
          <p:cNvSpPr txBox="1">
            <a:spLocks/>
          </p:cNvSpPr>
          <p:nvPr/>
        </p:nvSpPr>
        <p:spPr bwMode="gray">
          <a:xfrm>
            <a:off x="469900" y="402433"/>
            <a:ext cx="11298030" cy="746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Deloitte Cloud &amp; IoT Cybersecurity and Privacy</a:t>
            </a:r>
          </a:p>
        </p:txBody>
      </p:sp>
    </p:spTree>
    <p:extLst>
      <p:ext uri="{BB962C8B-B14F-4D97-AF65-F5344CB8AC3E}">
        <p14:creationId xmlns:p14="http://schemas.microsoft.com/office/powerpoint/2010/main" val="72936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868193F-E4F7-4027-AB16-307644D6F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8" y="1338784"/>
            <a:ext cx="9752097" cy="53009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AC598-7381-4BF6-932C-87E24DE56E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736688"/>
            <a:ext cx="10429009" cy="757255"/>
          </a:xfrm>
        </p:spPr>
        <p:txBody>
          <a:bodyPr/>
          <a:lstStyle/>
          <a:p>
            <a:r>
              <a:rPr lang="en-US" sz="1600" dirty="0"/>
              <a:t>Deloitte’s solution implements security capabilities to increase resiliency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2DEED9-D85E-492C-8055-B1B7F136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 &amp; Recover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D4A5CE-20CF-426C-BD53-1BC629F3C742}"/>
              </a:ext>
            </a:extLst>
          </p:cNvPr>
          <p:cNvGrpSpPr/>
          <p:nvPr/>
        </p:nvGrpSpPr>
        <p:grpSpPr>
          <a:xfrm>
            <a:off x="1734216" y="1246638"/>
            <a:ext cx="7001894" cy="5458012"/>
            <a:chOff x="2746587" y="1235753"/>
            <a:chExt cx="7001894" cy="545801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8545BB-58A9-4297-B6A7-0354FBC4177A}"/>
                </a:ext>
              </a:extLst>
            </p:cNvPr>
            <p:cNvSpPr/>
            <p:nvPr/>
          </p:nvSpPr>
          <p:spPr bwMode="gray">
            <a:xfrm>
              <a:off x="3137401" y="2429060"/>
              <a:ext cx="202198" cy="202198"/>
            </a:xfrm>
            <a:prstGeom prst="ellipse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8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49D522-6ABE-4BB4-ACB8-A85FE4A4B93E}"/>
                </a:ext>
              </a:extLst>
            </p:cNvPr>
            <p:cNvSpPr/>
            <p:nvPr/>
          </p:nvSpPr>
          <p:spPr bwMode="gray">
            <a:xfrm>
              <a:off x="2746587" y="3175583"/>
              <a:ext cx="202198" cy="202198"/>
            </a:xfrm>
            <a:prstGeom prst="ellipse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8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3B3B66-1C19-471F-97FA-91A643CD5EB7}"/>
                </a:ext>
              </a:extLst>
            </p:cNvPr>
            <p:cNvSpPr/>
            <p:nvPr/>
          </p:nvSpPr>
          <p:spPr bwMode="gray">
            <a:xfrm>
              <a:off x="6625417" y="2303084"/>
              <a:ext cx="202198" cy="202198"/>
            </a:xfrm>
            <a:prstGeom prst="ellipse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8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5862649-69BD-47B1-8187-81209016EBB7}"/>
                </a:ext>
              </a:extLst>
            </p:cNvPr>
            <p:cNvSpPr/>
            <p:nvPr/>
          </p:nvSpPr>
          <p:spPr bwMode="gray">
            <a:xfrm>
              <a:off x="4787822" y="3276682"/>
              <a:ext cx="202198" cy="202198"/>
            </a:xfrm>
            <a:prstGeom prst="ellipse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8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4150992-9EEA-4A23-B8AF-13E790493981}"/>
                </a:ext>
              </a:extLst>
            </p:cNvPr>
            <p:cNvSpPr/>
            <p:nvPr/>
          </p:nvSpPr>
          <p:spPr bwMode="gray">
            <a:xfrm>
              <a:off x="9059640" y="6491567"/>
              <a:ext cx="202198" cy="202198"/>
            </a:xfrm>
            <a:prstGeom prst="ellipse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8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330CE9F-489D-42B9-BAD7-4E2FE8495807}"/>
                </a:ext>
              </a:extLst>
            </p:cNvPr>
            <p:cNvSpPr/>
            <p:nvPr/>
          </p:nvSpPr>
          <p:spPr bwMode="gray">
            <a:xfrm>
              <a:off x="6801849" y="4352719"/>
              <a:ext cx="202198" cy="202198"/>
            </a:xfrm>
            <a:prstGeom prst="ellipse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800" b="1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8FCF04-5871-4E2F-9937-9EF46199542B}"/>
                </a:ext>
              </a:extLst>
            </p:cNvPr>
            <p:cNvSpPr/>
            <p:nvPr/>
          </p:nvSpPr>
          <p:spPr bwMode="gray">
            <a:xfrm>
              <a:off x="7704206" y="1235753"/>
              <a:ext cx="202198" cy="202198"/>
            </a:xfrm>
            <a:prstGeom prst="ellipse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8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4979A67-5E0A-4A6E-81D9-A214AB667211}"/>
                </a:ext>
              </a:extLst>
            </p:cNvPr>
            <p:cNvSpPr/>
            <p:nvPr/>
          </p:nvSpPr>
          <p:spPr bwMode="gray">
            <a:xfrm>
              <a:off x="9546283" y="3339362"/>
              <a:ext cx="202198" cy="202198"/>
            </a:xfrm>
            <a:prstGeom prst="ellipse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800" b="1" dirty="0">
                  <a:solidFill>
                    <a:schemeClr val="bg1"/>
                  </a:solidFill>
                </a:rPr>
                <a:t>8</a:t>
              </a:r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E13A4D1-CF24-464E-A3AD-0349E98EACEE}"/>
              </a:ext>
            </a:extLst>
          </p:cNvPr>
          <p:cNvGraphicFramePr>
            <a:graphicFrameLocks noGrp="1"/>
          </p:cNvGraphicFramePr>
          <p:nvPr/>
        </p:nvGraphicFramePr>
        <p:xfrm>
          <a:off x="9946418" y="1493943"/>
          <a:ext cx="2121998" cy="3231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925">
                  <a:extLst>
                    <a:ext uri="{9D8B030D-6E8A-4147-A177-3AD203B41FA5}">
                      <a16:colId xmlns:a16="http://schemas.microsoft.com/office/drawing/2014/main" val="1040248395"/>
                    </a:ext>
                  </a:extLst>
                </a:gridCol>
                <a:gridCol w="1884073">
                  <a:extLst>
                    <a:ext uri="{9D8B030D-6E8A-4147-A177-3AD203B41FA5}">
                      <a16:colId xmlns:a16="http://schemas.microsoft.com/office/drawing/2014/main" val="701658626"/>
                    </a:ext>
                  </a:extLst>
                </a:gridCol>
              </a:tblGrid>
              <a:tr h="313046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Fog Computing in LAN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750634"/>
                  </a:ext>
                </a:extLst>
              </a:tr>
              <a:tr h="378886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Sub/pub Topology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61333"/>
                  </a:ext>
                </a:extLst>
              </a:tr>
              <a:tr h="313046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Multi-region deployment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85569"/>
                  </a:ext>
                </a:extLst>
              </a:tr>
              <a:tr h="313046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Multi-AZ Deployment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340105"/>
                  </a:ext>
                </a:extLst>
              </a:tr>
              <a:tr h="313046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EBS Root Volume Backup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342848"/>
                  </a:ext>
                </a:extLst>
              </a:tr>
              <a:tr h="351612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Cross-region Replication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542191"/>
                  </a:ext>
                </a:extLst>
              </a:tr>
              <a:tr h="316139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Security Automation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682166"/>
                  </a:ext>
                </a:extLst>
              </a:tr>
              <a:tr h="423541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Workload and Process Decoupling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38974"/>
                  </a:ext>
                </a:extLst>
              </a:tr>
              <a:tr h="508699"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Breach detection and response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073116"/>
                  </a:ext>
                </a:extLst>
              </a:tr>
            </a:tbl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7D7E345D-255F-49A7-A930-2196E198A944}"/>
              </a:ext>
            </a:extLst>
          </p:cNvPr>
          <p:cNvSpPr/>
          <p:nvPr/>
        </p:nvSpPr>
        <p:spPr bwMode="gray">
          <a:xfrm>
            <a:off x="9978041" y="1529670"/>
            <a:ext cx="202198" cy="202198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C45AB27-A573-49E0-BF39-15B4C6A4A42A}"/>
              </a:ext>
            </a:extLst>
          </p:cNvPr>
          <p:cNvSpPr/>
          <p:nvPr/>
        </p:nvSpPr>
        <p:spPr bwMode="gray">
          <a:xfrm>
            <a:off x="9978041" y="1837196"/>
            <a:ext cx="202198" cy="202198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D61AC89-B3BD-4204-9920-028FCEDB946F}"/>
              </a:ext>
            </a:extLst>
          </p:cNvPr>
          <p:cNvSpPr/>
          <p:nvPr/>
        </p:nvSpPr>
        <p:spPr bwMode="gray">
          <a:xfrm>
            <a:off x="9978041" y="2229824"/>
            <a:ext cx="202198" cy="202198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5C99883-DD02-4BAE-89BB-640BE62F5AD9}"/>
              </a:ext>
            </a:extLst>
          </p:cNvPr>
          <p:cNvSpPr/>
          <p:nvPr/>
        </p:nvSpPr>
        <p:spPr bwMode="gray">
          <a:xfrm>
            <a:off x="9978041" y="2522132"/>
            <a:ext cx="202198" cy="202198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31CFAF7-E2BC-4716-B783-2A79B6755A17}"/>
              </a:ext>
            </a:extLst>
          </p:cNvPr>
          <p:cNvSpPr/>
          <p:nvPr/>
        </p:nvSpPr>
        <p:spPr bwMode="gray">
          <a:xfrm>
            <a:off x="9978041" y="2819513"/>
            <a:ext cx="202198" cy="202198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6C6C08E-3C01-4993-B9F7-5CC69439D076}"/>
              </a:ext>
            </a:extLst>
          </p:cNvPr>
          <p:cNvSpPr/>
          <p:nvPr/>
        </p:nvSpPr>
        <p:spPr bwMode="gray">
          <a:xfrm>
            <a:off x="9978041" y="3150910"/>
            <a:ext cx="202198" cy="202198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AD70B91-EA0C-46FE-8AE6-5D838AF7A3F8}"/>
              </a:ext>
            </a:extLst>
          </p:cNvPr>
          <p:cNvSpPr/>
          <p:nvPr/>
        </p:nvSpPr>
        <p:spPr bwMode="gray">
          <a:xfrm>
            <a:off x="9978041" y="3487370"/>
            <a:ext cx="202198" cy="202198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62CE8ED-13FE-4981-9FB8-2C861DF5686D}"/>
              </a:ext>
            </a:extLst>
          </p:cNvPr>
          <p:cNvSpPr/>
          <p:nvPr/>
        </p:nvSpPr>
        <p:spPr bwMode="gray">
          <a:xfrm>
            <a:off x="9978041" y="3849057"/>
            <a:ext cx="202198" cy="202198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70D5E12-EF77-4A97-B129-576B67E4D83C}"/>
              </a:ext>
            </a:extLst>
          </p:cNvPr>
          <p:cNvSpPr/>
          <p:nvPr/>
        </p:nvSpPr>
        <p:spPr bwMode="gray">
          <a:xfrm>
            <a:off x="9978041" y="4298098"/>
            <a:ext cx="202198" cy="202198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0DF735-94CB-4CAD-9F2E-60F70964B22C}"/>
              </a:ext>
            </a:extLst>
          </p:cNvPr>
          <p:cNvSpPr/>
          <p:nvPr/>
        </p:nvSpPr>
        <p:spPr bwMode="gray">
          <a:xfrm>
            <a:off x="8533912" y="4725004"/>
            <a:ext cx="202198" cy="202198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81115541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FBE8-24C9-4AD3-B672-DD14E6D3D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Capabilities</a:t>
            </a:r>
          </a:p>
        </p:txBody>
      </p:sp>
    </p:spTree>
    <p:extLst>
      <p:ext uri="{BB962C8B-B14F-4D97-AF65-F5344CB8AC3E}">
        <p14:creationId xmlns:p14="http://schemas.microsoft.com/office/powerpoint/2010/main" val="201212016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BA6AA5-E5FC-44CE-B8C0-BE7662AA4DD1}"/>
              </a:ext>
            </a:extLst>
          </p:cNvPr>
          <p:cNvSpPr/>
          <p:nvPr/>
        </p:nvSpPr>
        <p:spPr bwMode="gray">
          <a:xfrm>
            <a:off x="2048324" y="3805991"/>
            <a:ext cx="2333528" cy="1785929"/>
          </a:xfrm>
          <a:prstGeom prst="rect">
            <a:avLst/>
          </a:prstGeom>
          <a:noFill/>
          <a:ln w="19050" algn="ctr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E1BFC7-A885-4313-9280-6BEB722525D8}"/>
              </a:ext>
            </a:extLst>
          </p:cNvPr>
          <p:cNvSpPr txBox="1"/>
          <p:nvPr/>
        </p:nvSpPr>
        <p:spPr>
          <a:xfrm>
            <a:off x="756487" y="1913750"/>
            <a:ext cx="943051" cy="31425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Organization and Leadership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4CCCF9-7EB7-46D1-807D-5A8A68697913}"/>
              </a:ext>
            </a:extLst>
          </p:cNvPr>
          <p:cNvSpPr txBox="1"/>
          <p:nvPr/>
        </p:nvSpPr>
        <p:spPr>
          <a:xfrm>
            <a:off x="734485" y="1283770"/>
            <a:ext cx="943051" cy="31425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defTabSz="101857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dirty="0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Business Objectives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A5CCF4-B382-49D7-B0B4-AAC059B3CAAC}"/>
              </a:ext>
            </a:extLst>
          </p:cNvPr>
          <p:cNvSpPr txBox="1"/>
          <p:nvPr/>
        </p:nvSpPr>
        <p:spPr>
          <a:xfrm>
            <a:off x="654130" y="4545448"/>
            <a:ext cx="1023406" cy="31425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defTabSz="101857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dirty="0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Cyber Risk</a:t>
            </a:r>
            <a:br>
              <a:rPr lang="en-US" sz="800" kern="0" dirty="0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</a:br>
            <a:r>
              <a:rPr lang="en-US" sz="800" kern="0" dirty="0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Domains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E16BAE-7308-481F-A5DA-7F7F446A95DA}"/>
              </a:ext>
            </a:extLst>
          </p:cNvPr>
          <p:cNvSpPr/>
          <p:nvPr/>
        </p:nvSpPr>
        <p:spPr bwMode="auto">
          <a:xfrm>
            <a:off x="2069763" y="2384392"/>
            <a:ext cx="1599732" cy="379753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Governance &amp; </a:t>
            </a:r>
          </a:p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Oversight</a:t>
            </a:r>
          </a:p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FBF4E6-042E-4DF6-9715-61B1DA78EFEA}"/>
              </a:ext>
            </a:extLst>
          </p:cNvPr>
          <p:cNvSpPr/>
          <p:nvPr/>
        </p:nvSpPr>
        <p:spPr bwMode="auto">
          <a:xfrm>
            <a:off x="3759487" y="2384392"/>
            <a:ext cx="1599732" cy="379753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Policies &amp;</a:t>
            </a:r>
          </a:p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Standards</a:t>
            </a:r>
          </a:p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D870D5-BEF8-49FA-98F0-F69FB7AAF8EC}"/>
              </a:ext>
            </a:extLst>
          </p:cNvPr>
          <p:cNvSpPr/>
          <p:nvPr/>
        </p:nvSpPr>
        <p:spPr bwMode="auto">
          <a:xfrm>
            <a:off x="8828658" y="2384393"/>
            <a:ext cx="1599732" cy="37975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Risk Metrics &amp; </a:t>
            </a:r>
          </a:p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Dashboard</a:t>
            </a:r>
          </a:p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2BAEB7-2B94-4B3A-85F4-C7FA80AC33B2}"/>
              </a:ext>
            </a:extLst>
          </p:cNvPr>
          <p:cNvSpPr/>
          <p:nvPr/>
        </p:nvSpPr>
        <p:spPr bwMode="auto">
          <a:xfrm>
            <a:off x="5449211" y="2384393"/>
            <a:ext cx="1599732" cy="37975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Management</a:t>
            </a:r>
          </a:p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Processes</a:t>
            </a:r>
          </a:p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D7BFB6-F946-4F85-8C2F-6B8CA2737B6E}"/>
              </a:ext>
            </a:extLst>
          </p:cNvPr>
          <p:cNvSpPr/>
          <p:nvPr/>
        </p:nvSpPr>
        <p:spPr bwMode="auto">
          <a:xfrm>
            <a:off x="7138935" y="2384393"/>
            <a:ext cx="1599732" cy="37975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Tools &amp;</a:t>
            </a:r>
          </a:p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Technology</a:t>
            </a:r>
          </a:p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3BE3D0D-9E9A-4FD3-86F5-D4B871A0BD69}"/>
              </a:ext>
            </a:extLst>
          </p:cNvPr>
          <p:cNvGrpSpPr/>
          <p:nvPr/>
        </p:nvGrpSpPr>
        <p:grpSpPr>
          <a:xfrm>
            <a:off x="2106827" y="1402513"/>
            <a:ext cx="8142917" cy="412800"/>
            <a:chOff x="899175" y="1461370"/>
            <a:chExt cx="7912577" cy="365760"/>
          </a:xfrm>
          <a:noFill/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F1DCA2-FFBB-467B-ABE2-5F65F933A380}"/>
                </a:ext>
              </a:extLst>
            </p:cNvPr>
            <p:cNvSpPr/>
            <p:nvPr/>
          </p:nvSpPr>
          <p:spPr bwMode="auto">
            <a:xfrm>
              <a:off x="7394432" y="1461370"/>
              <a:ext cx="1417320" cy="365760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marR="0" lvl="0" indent="0" algn="ctr" defTabSz="1018574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kern="0" dirty="0">
                  <a:latin typeface="Verdana" panose="020B0604030504040204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Compliance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A168DE7-DAF1-4F5D-962E-08E6007BB574}"/>
                </a:ext>
              </a:extLst>
            </p:cNvPr>
            <p:cNvSpPr/>
            <p:nvPr/>
          </p:nvSpPr>
          <p:spPr bwMode="auto">
            <a:xfrm>
              <a:off x="899175" y="1461370"/>
              <a:ext cx="1417320" cy="365760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57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Growth &amp; </a:t>
              </a:r>
            </a:p>
            <a:p>
              <a:pPr marL="0" marR="0" lvl="0" indent="0" algn="ctr" defTabSz="101857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Innovation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AABD3DF-9349-443E-92D1-4DD111FDA725}"/>
                </a:ext>
              </a:extLst>
            </p:cNvPr>
            <p:cNvSpPr/>
            <p:nvPr/>
          </p:nvSpPr>
          <p:spPr bwMode="auto">
            <a:xfrm>
              <a:off x="4146804" y="1461370"/>
              <a:ext cx="1417320" cy="365760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1857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latin typeface="Verdana" panose="020B0604030504040204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Brand </a:t>
              </a:r>
            </a:p>
            <a:p>
              <a:pPr algn="ctr" defTabSz="101857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latin typeface="Verdana" panose="020B0604030504040204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Protection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5BFB3FA-CA60-4C7A-A73D-55958DD9E7DD}"/>
                </a:ext>
              </a:extLst>
            </p:cNvPr>
            <p:cNvSpPr/>
            <p:nvPr/>
          </p:nvSpPr>
          <p:spPr bwMode="auto">
            <a:xfrm>
              <a:off x="2522990" y="1461370"/>
              <a:ext cx="1417320" cy="365760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1857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latin typeface="Verdana" panose="020B0604030504040204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Operational </a:t>
              </a:r>
            </a:p>
            <a:p>
              <a:pPr algn="ctr" defTabSz="101857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latin typeface="Verdana" panose="020B0604030504040204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Efficiency 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920E3B5-2A3B-4BAE-84AD-F508C9ECAA81}"/>
                </a:ext>
              </a:extLst>
            </p:cNvPr>
            <p:cNvSpPr/>
            <p:nvPr/>
          </p:nvSpPr>
          <p:spPr bwMode="auto">
            <a:xfrm>
              <a:off x="5770618" y="1461370"/>
              <a:ext cx="1417320" cy="365760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1857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latin typeface="Verdana" panose="020B0604030504040204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Risk-based </a:t>
              </a:r>
            </a:p>
            <a:p>
              <a:pPr algn="ctr" defTabSz="101857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latin typeface="Verdana" panose="020B0604030504040204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Decision Making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1750650-5EBC-4144-9D32-C5634548A16E}"/>
              </a:ext>
            </a:extLst>
          </p:cNvPr>
          <p:cNvCxnSpPr>
            <a:cxnSpLocks/>
          </p:cNvCxnSpPr>
          <p:nvPr/>
        </p:nvCxnSpPr>
        <p:spPr>
          <a:xfrm flipV="1">
            <a:off x="1833646" y="1234114"/>
            <a:ext cx="0" cy="365760"/>
          </a:xfrm>
          <a:prstGeom prst="line">
            <a:avLst/>
          </a:prstGeom>
          <a:noFill/>
          <a:ln w="19050" cap="flat" cmpd="sng" algn="ctr">
            <a:solidFill>
              <a:schemeClr val="accent5"/>
            </a:solidFill>
            <a:prstDash val="soli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00820A2-10FD-47ED-AC9E-6E79F20EFCF2}"/>
              </a:ext>
            </a:extLst>
          </p:cNvPr>
          <p:cNvCxnSpPr>
            <a:cxnSpLocks/>
          </p:cNvCxnSpPr>
          <p:nvPr/>
        </p:nvCxnSpPr>
        <p:spPr>
          <a:xfrm flipV="1">
            <a:off x="1833646" y="1881401"/>
            <a:ext cx="0" cy="365760"/>
          </a:xfrm>
          <a:prstGeom prst="line">
            <a:avLst/>
          </a:prstGeom>
          <a:noFill/>
          <a:ln w="19050" cap="flat" cmpd="sng" algn="ctr">
            <a:solidFill>
              <a:schemeClr val="accent5"/>
            </a:solidFill>
            <a:prstDash val="soli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6F6552E-F5B3-4C55-A513-4B0FD5D15CE1}"/>
              </a:ext>
            </a:extLst>
          </p:cNvPr>
          <p:cNvCxnSpPr>
            <a:cxnSpLocks/>
          </p:cNvCxnSpPr>
          <p:nvPr/>
        </p:nvCxnSpPr>
        <p:spPr>
          <a:xfrm flipV="1">
            <a:off x="1833646" y="3827258"/>
            <a:ext cx="0" cy="1645920"/>
          </a:xfrm>
          <a:prstGeom prst="line">
            <a:avLst/>
          </a:prstGeom>
          <a:noFill/>
          <a:ln w="19050" cap="flat" cmpd="sng" algn="ctr">
            <a:solidFill>
              <a:schemeClr val="accent5"/>
            </a:solidFill>
            <a:prstDash val="solid"/>
          </a:ln>
          <a:effectLst/>
        </p:spPr>
      </p:cxn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13A9571-2368-4905-B100-53EBA99229C7}"/>
              </a:ext>
            </a:extLst>
          </p:cNvPr>
          <p:cNvGrpSpPr/>
          <p:nvPr/>
        </p:nvGrpSpPr>
        <p:grpSpPr>
          <a:xfrm>
            <a:off x="2691306" y="1154077"/>
            <a:ext cx="264886" cy="236756"/>
            <a:chOff x="2314575" y="2252663"/>
            <a:chExt cx="896938" cy="801687"/>
          </a:xfrm>
          <a:solidFill>
            <a:schemeClr val="accent1"/>
          </a:solidFill>
        </p:grpSpPr>
        <p:sp>
          <p:nvSpPr>
            <p:cNvPr id="104" name="Freeform 6">
              <a:extLst>
                <a:ext uri="{FF2B5EF4-FFF2-40B4-BE49-F238E27FC236}">
                  <a16:creationId xmlns:a16="http://schemas.microsoft.com/office/drawing/2014/main" id="{1DD27EEB-3E09-4EFD-933D-8DD8A0DC0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575" y="2252663"/>
              <a:ext cx="896938" cy="711200"/>
            </a:xfrm>
            <a:custGeom>
              <a:avLst/>
              <a:gdLst>
                <a:gd name="T0" fmla="*/ 89 w 239"/>
                <a:gd name="T1" fmla="*/ 190 h 190"/>
                <a:gd name="T2" fmla="*/ 213 w 239"/>
                <a:gd name="T3" fmla="*/ 68 h 190"/>
                <a:gd name="T4" fmla="*/ 239 w 239"/>
                <a:gd name="T5" fmla="*/ 93 h 190"/>
                <a:gd name="T6" fmla="*/ 239 w 239"/>
                <a:gd name="T7" fmla="*/ 0 h 190"/>
                <a:gd name="T8" fmla="*/ 142 w 239"/>
                <a:gd name="T9" fmla="*/ 0 h 190"/>
                <a:gd name="T10" fmla="*/ 169 w 239"/>
                <a:gd name="T11" fmla="*/ 25 h 190"/>
                <a:gd name="T12" fmla="*/ 0 w 239"/>
                <a:gd name="T13" fmla="*/ 190 h 190"/>
                <a:gd name="T14" fmla="*/ 89 w 239"/>
                <a:gd name="T15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90">
                  <a:moveTo>
                    <a:pt x="89" y="190"/>
                  </a:moveTo>
                  <a:cubicBezTo>
                    <a:pt x="213" y="68"/>
                    <a:pt x="213" y="68"/>
                    <a:pt x="213" y="68"/>
                  </a:cubicBezTo>
                  <a:cubicBezTo>
                    <a:pt x="218" y="74"/>
                    <a:pt x="239" y="93"/>
                    <a:pt x="239" y="93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0"/>
                    <a:pt x="163" y="20"/>
                    <a:pt x="169" y="25"/>
                  </a:cubicBezTo>
                  <a:cubicBezTo>
                    <a:pt x="159" y="35"/>
                    <a:pt x="0" y="190"/>
                    <a:pt x="0" y="190"/>
                  </a:cubicBezTo>
                  <a:lnTo>
                    <a:pt x="89" y="1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05" name="Freeform 7">
              <a:extLst>
                <a:ext uri="{FF2B5EF4-FFF2-40B4-BE49-F238E27FC236}">
                  <a16:creationId xmlns:a16="http://schemas.microsoft.com/office/drawing/2014/main" id="{E21D03C4-BEA0-45E1-87E6-87E95C3D4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1775" y="2635250"/>
              <a:ext cx="439738" cy="333375"/>
            </a:xfrm>
            <a:custGeom>
              <a:avLst/>
              <a:gdLst>
                <a:gd name="T0" fmla="*/ 57 w 117"/>
                <a:gd name="T1" fmla="*/ 0 h 89"/>
                <a:gd name="T2" fmla="*/ 74 w 117"/>
                <a:gd name="T3" fmla="*/ 16 h 89"/>
                <a:gd name="T4" fmla="*/ 0 w 117"/>
                <a:gd name="T5" fmla="*/ 89 h 89"/>
                <a:gd name="T6" fmla="*/ 53 w 117"/>
                <a:gd name="T7" fmla="*/ 89 h 89"/>
                <a:gd name="T8" fmla="*/ 101 w 117"/>
                <a:gd name="T9" fmla="*/ 42 h 89"/>
                <a:gd name="T10" fmla="*/ 117 w 117"/>
                <a:gd name="T11" fmla="*/ 57 h 89"/>
                <a:gd name="T12" fmla="*/ 117 w 117"/>
                <a:gd name="T13" fmla="*/ 0 h 89"/>
                <a:gd name="T14" fmla="*/ 57 w 117"/>
                <a:gd name="T1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89">
                  <a:moveTo>
                    <a:pt x="57" y="0"/>
                  </a:moveTo>
                  <a:cubicBezTo>
                    <a:pt x="57" y="0"/>
                    <a:pt x="72" y="14"/>
                    <a:pt x="74" y="16"/>
                  </a:cubicBezTo>
                  <a:cubicBezTo>
                    <a:pt x="66" y="24"/>
                    <a:pt x="0" y="89"/>
                    <a:pt x="0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93" y="50"/>
                    <a:pt x="101" y="42"/>
                  </a:cubicBezTo>
                  <a:cubicBezTo>
                    <a:pt x="103" y="44"/>
                    <a:pt x="117" y="57"/>
                    <a:pt x="117" y="57"/>
                  </a:cubicBezTo>
                  <a:cubicBezTo>
                    <a:pt x="117" y="0"/>
                    <a:pt x="117" y="0"/>
                    <a:pt x="117" y="0"/>
                  </a:cubicBezTo>
                  <a:lnTo>
                    <a:pt x="5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06" name="Rectangle 8">
              <a:extLst>
                <a:ext uri="{FF2B5EF4-FFF2-40B4-BE49-F238E27FC236}">
                  <a16:creationId xmlns:a16="http://schemas.microsoft.com/office/drawing/2014/main" id="{7B3E7BF2-8F07-4D3A-B2FB-298789403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4575" y="3001963"/>
              <a:ext cx="892175" cy="523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BE5ABC4-98D0-4846-B30C-4956028262CA}"/>
              </a:ext>
            </a:extLst>
          </p:cNvPr>
          <p:cNvGrpSpPr/>
          <p:nvPr/>
        </p:nvGrpSpPr>
        <p:grpSpPr>
          <a:xfrm>
            <a:off x="4386780" y="1172476"/>
            <a:ext cx="184603" cy="294520"/>
            <a:chOff x="4291013" y="2135188"/>
            <a:chExt cx="623888" cy="995363"/>
          </a:xfrm>
          <a:solidFill>
            <a:schemeClr val="accent1"/>
          </a:solidFill>
        </p:grpSpPr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D5EE530F-5E65-49BA-94AC-4E3105FE8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8963" y="2303463"/>
              <a:ext cx="515938" cy="827088"/>
            </a:xfrm>
            <a:custGeom>
              <a:avLst/>
              <a:gdLst>
                <a:gd name="T0" fmla="*/ 141 w 625"/>
                <a:gd name="T1" fmla="*/ 920 h 1002"/>
                <a:gd name="T2" fmla="*/ 141 w 625"/>
                <a:gd name="T3" fmla="*/ 1002 h 1002"/>
                <a:gd name="T4" fmla="*/ 0 w 625"/>
                <a:gd name="T5" fmla="*/ 1002 h 1002"/>
                <a:gd name="T6" fmla="*/ 0 w 625"/>
                <a:gd name="T7" fmla="*/ 920 h 1002"/>
                <a:gd name="T8" fmla="*/ 0 w 625"/>
                <a:gd name="T9" fmla="*/ 797 h 1002"/>
                <a:gd name="T10" fmla="*/ 407 w 625"/>
                <a:gd name="T11" fmla="*/ 213 h 1002"/>
                <a:gd name="T12" fmla="*/ 351 w 625"/>
                <a:gd name="T13" fmla="*/ 267 h 1002"/>
                <a:gd name="T14" fmla="*/ 342 w 625"/>
                <a:gd name="T15" fmla="*/ 253 h 1002"/>
                <a:gd name="T16" fmla="*/ 342 w 625"/>
                <a:gd name="T17" fmla="*/ 190 h 1002"/>
                <a:gd name="T18" fmla="*/ 457 w 625"/>
                <a:gd name="T19" fmla="*/ 17 h 1002"/>
                <a:gd name="T20" fmla="*/ 457 w 625"/>
                <a:gd name="T21" fmla="*/ 17 h 1002"/>
                <a:gd name="T22" fmla="*/ 499 w 625"/>
                <a:gd name="T23" fmla="*/ 17 h 1002"/>
                <a:gd name="T24" fmla="*/ 614 w 625"/>
                <a:gd name="T25" fmla="*/ 190 h 1002"/>
                <a:gd name="T26" fmla="*/ 614 w 625"/>
                <a:gd name="T27" fmla="*/ 253 h 1002"/>
                <a:gd name="T28" fmla="*/ 604 w 625"/>
                <a:gd name="T29" fmla="*/ 267 h 1002"/>
                <a:gd name="T30" fmla="*/ 549 w 625"/>
                <a:gd name="T31" fmla="*/ 213 h 1002"/>
                <a:gd name="T32" fmla="*/ 142 w 625"/>
                <a:gd name="T33" fmla="*/ 797 h 1002"/>
                <a:gd name="T34" fmla="*/ 141 w 625"/>
                <a:gd name="T35" fmla="*/ 920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5" h="1002">
                  <a:moveTo>
                    <a:pt x="141" y="920"/>
                  </a:moveTo>
                  <a:cubicBezTo>
                    <a:pt x="141" y="1002"/>
                    <a:pt x="141" y="1002"/>
                    <a:pt x="141" y="1002"/>
                  </a:cubicBezTo>
                  <a:cubicBezTo>
                    <a:pt x="0" y="1002"/>
                    <a:pt x="0" y="1002"/>
                    <a:pt x="0" y="1002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0" y="797"/>
                    <a:pt x="0" y="797"/>
                    <a:pt x="0" y="797"/>
                  </a:cubicBezTo>
                  <a:cubicBezTo>
                    <a:pt x="0" y="647"/>
                    <a:pt x="406" y="355"/>
                    <a:pt x="407" y="213"/>
                  </a:cubicBezTo>
                  <a:cubicBezTo>
                    <a:pt x="407" y="239"/>
                    <a:pt x="370" y="249"/>
                    <a:pt x="351" y="267"/>
                  </a:cubicBezTo>
                  <a:cubicBezTo>
                    <a:pt x="342" y="253"/>
                    <a:pt x="342" y="253"/>
                    <a:pt x="342" y="253"/>
                  </a:cubicBezTo>
                  <a:cubicBezTo>
                    <a:pt x="331" y="236"/>
                    <a:pt x="331" y="207"/>
                    <a:pt x="342" y="190"/>
                  </a:cubicBezTo>
                  <a:cubicBezTo>
                    <a:pt x="457" y="17"/>
                    <a:pt x="457" y="17"/>
                    <a:pt x="457" y="17"/>
                  </a:cubicBezTo>
                  <a:cubicBezTo>
                    <a:pt x="457" y="17"/>
                    <a:pt x="457" y="17"/>
                    <a:pt x="457" y="17"/>
                  </a:cubicBezTo>
                  <a:cubicBezTo>
                    <a:pt x="468" y="0"/>
                    <a:pt x="487" y="0"/>
                    <a:pt x="499" y="17"/>
                  </a:cubicBezTo>
                  <a:cubicBezTo>
                    <a:pt x="614" y="190"/>
                    <a:pt x="614" y="190"/>
                    <a:pt x="614" y="190"/>
                  </a:cubicBezTo>
                  <a:cubicBezTo>
                    <a:pt x="625" y="207"/>
                    <a:pt x="625" y="236"/>
                    <a:pt x="614" y="253"/>
                  </a:cubicBezTo>
                  <a:cubicBezTo>
                    <a:pt x="604" y="267"/>
                    <a:pt x="604" y="267"/>
                    <a:pt x="604" y="267"/>
                  </a:cubicBezTo>
                  <a:cubicBezTo>
                    <a:pt x="549" y="213"/>
                    <a:pt x="549" y="213"/>
                    <a:pt x="549" y="213"/>
                  </a:cubicBezTo>
                  <a:cubicBezTo>
                    <a:pt x="549" y="363"/>
                    <a:pt x="142" y="647"/>
                    <a:pt x="142" y="797"/>
                  </a:cubicBezTo>
                  <a:lnTo>
                    <a:pt x="141" y="9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DC18B432-8C99-4D33-984F-BAB2D127A2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3575" y="2135188"/>
              <a:ext cx="244475" cy="995363"/>
            </a:xfrm>
            <a:custGeom>
              <a:avLst/>
              <a:gdLst>
                <a:gd name="T0" fmla="*/ 169 w 295"/>
                <a:gd name="T1" fmla="*/ 18 h 1205"/>
                <a:gd name="T2" fmla="*/ 283 w 295"/>
                <a:gd name="T3" fmla="*/ 190 h 1205"/>
                <a:gd name="T4" fmla="*/ 283 w 295"/>
                <a:gd name="T5" fmla="*/ 253 h 1205"/>
                <a:gd name="T6" fmla="*/ 274 w 295"/>
                <a:gd name="T7" fmla="*/ 267 h 1205"/>
                <a:gd name="T8" fmla="*/ 218 w 295"/>
                <a:gd name="T9" fmla="*/ 213 h 1205"/>
                <a:gd name="T10" fmla="*/ 218 w 295"/>
                <a:gd name="T11" fmla="*/ 550 h 1205"/>
                <a:gd name="T12" fmla="*/ 112 w 295"/>
                <a:gd name="T13" fmla="*/ 670 h 1205"/>
                <a:gd name="T14" fmla="*/ 77 w 295"/>
                <a:gd name="T15" fmla="*/ 637 h 1205"/>
                <a:gd name="T16" fmla="*/ 77 w 295"/>
                <a:gd name="T17" fmla="*/ 213 h 1205"/>
                <a:gd name="T18" fmla="*/ 21 w 295"/>
                <a:gd name="T19" fmla="*/ 267 h 1205"/>
                <a:gd name="T20" fmla="*/ 12 w 295"/>
                <a:gd name="T21" fmla="*/ 253 h 1205"/>
                <a:gd name="T22" fmla="*/ 12 w 295"/>
                <a:gd name="T23" fmla="*/ 190 h 1205"/>
                <a:gd name="T24" fmla="*/ 127 w 295"/>
                <a:gd name="T25" fmla="*/ 18 h 1205"/>
                <a:gd name="T26" fmla="*/ 169 w 295"/>
                <a:gd name="T27" fmla="*/ 18 h 1205"/>
                <a:gd name="T28" fmla="*/ 218 w 295"/>
                <a:gd name="T29" fmla="*/ 1123 h 1205"/>
                <a:gd name="T30" fmla="*/ 218 w 295"/>
                <a:gd name="T31" fmla="*/ 1205 h 1205"/>
                <a:gd name="T32" fmla="*/ 77 w 295"/>
                <a:gd name="T33" fmla="*/ 1205 h 1205"/>
                <a:gd name="T34" fmla="*/ 77 w 295"/>
                <a:gd name="T35" fmla="*/ 1123 h 1205"/>
                <a:gd name="T36" fmla="*/ 77 w 295"/>
                <a:gd name="T37" fmla="*/ 1000 h 1205"/>
                <a:gd name="T38" fmla="*/ 77 w 295"/>
                <a:gd name="T39" fmla="*/ 993 h 1205"/>
                <a:gd name="T40" fmla="*/ 135 w 295"/>
                <a:gd name="T41" fmla="*/ 883 h 1205"/>
                <a:gd name="T42" fmla="*/ 142 w 295"/>
                <a:gd name="T43" fmla="*/ 873 h 1205"/>
                <a:gd name="T44" fmla="*/ 176 w 295"/>
                <a:gd name="T45" fmla="*/ 905 h 1205"/>
                <a:gd name="T46" fmla="*/ 218 w 295"/>
                <a:gd name="T47" fmla="*/ 958 h 1205"/>
                <a:gd name="T48" fmla="*/ 218 w 295"/>
                <a:gd name="T49" fmla="*/ 958 h 1205"/>
                <a:gd name="T50" fmla="*/ 218 w 295"/>
                <a:gd name="T51" fmla="*/ 1000 h 1205"/>
                <a:gd name="T52" fmla="*/ 218 w 295"/>
                <a:gd name="T53" fmla="*/ 1123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5" h="1205">
                  <a:moveTo>
                    <a:pt x="169" y="18"/>
                  </a:moveTo>
                  <a:cubicBezTo>
                    <a:pt x="283" y="190"/>
                    <a:pt x="283" y="190"/>
                    <a:pt x="283" y="190"/>
                  </a:cubicBezTo>
                  <a:cubicBezTo>
                    <a:pt x="295" y="208"/>
                    <a:pt x="295" y="236"/>
                    <a:pt x="283" y="253"/>
                  </a:cubicBezTo>
                  <a:cubicBezTo>
                    <a:pt x="274" y="267"/>
                    <a:pt x="274" y="267"/>
                    <a:pt x="274" y="267"/>
                  </a:cubicBezTo>
                  <a:cubicBezTo>
                    <a:pt x="218" y="213"/>
                    <a:pt x="218" y="213"/>
                    <a:pt x="218" y="213"/>
                  </a:cubicBezTo>
                  <a:cubicBezTo>
                    <a:pt x="218" y="550"/>
                    <a:pt x="218" y="550"/>
                    <a:pt x="218" y="550"/>
                  </a:cubicBezTo>
                  <a:cubicBezTo>
                    <a:pt x="185" y="592"/>
                    <a:pt x="149" y="631"/>
                    <a:pt x="112" y="670"/>
                  </a:cubicBezTo>
                  <a:cubicBezTo>
                    <a:pt x="100" y="659"/>
                    <a:pt x="88" y="648"/>
                    <a:pt x="77" y="637"/>
                  </a:cubicBezTo>
                  <a:cubicBezTo>
                    <a:pt x="77" y="213"/>
                    <a:pt x="77" y="213"/>
                    <a:pt x="77" y="213"/>
                  </a:cubicBezTo>
                  <a:cubicBezTo>
                    <a:pt x="21" y="267"/>
                    <a:pt x="21" y="267"/>
                    <a:pt x="21" y="267"/>
                  </a:cubicBezTo>
                  <a:cubicBezTo>
                    <a:pt x="12" y="253"/>
                    <a:pt x="12" y="253"/>
                    <a:pt x="12" y="253"/>
                  </a:cubicBezTo>
                  <a:cubicBezTo>
                    <a:pt x="0" y="236"/>
                    <a:pt x="0" y="208"/>
                    <a:pt x="12" y="190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38" y="0"/>
                    <a:pt x="157" y="0"/>
                    <a:pt x="169" y="18"/>
                  </a:cubicBezTo>
                  <a:close/>
                  <a:moveTo>
                    <a:pt x="218" y="1123"/>
                  </a:moveTo>
                  <a:cubicBezTo>
                    <a:pt x="218" y="1205"/>
                    <a:pt x="218" y="1205"/>
                    <a:pt x="218" y="1205"/>
                  </a:cubicBezTo>
                  <a:cubicBezTo>
                    <a:pt x="77" y="1205"/>
                    <a:pt x="77" y="1205"/>
                    <a:pt x="77" y="1205"/>
                  </a:cubicBezTo>
                  <a:cubicBezTo>
                    <a:pt x="77" y="1123"/>
                    <a:pt x="77" y="1123"/>
                    <a:pt x="77" y="1123"/>
                  </a:cubicBezTo>
                  <a:cubicBezTo>
                    <a:pt x="77" y="1000"/>
                    <a:pt x="77" y="1000"/>
                    <a:pt x="77" y="1000"/>
                  </a:cubicBezTo>
                  <a:cubicBezTo>
                    <a:pt x="77" y="993"/>
                    <a:pt x="77" y="993"/>
                    <a:pt x="77" y="993"/>
                  </a:cubicBezTo>
                  <a:cubicBezTo>
                    <a:pt x="81" y="957"/>
                    <a:pt x="115" y="909"/>
                    <a:pt x="135" y="883"/>
                  </a:cubicBezTo>
                  <a:cubicBezTo>
                    <a:pt x="137" y="880"/>
                    <a:pt x="140" y="877"/>
                    <a:pt x="142" y="873"/>
                  </a:cubicBezTo>
                  <a:cubicBezTo>
                    <a:pt x="154" y="884"/>
                    <a:pt x="165" y="894"/>
                    <a:pt x="176" y="905"/>
                  </a:cubicBezTo>
                  <a:cubicBezTo>
                    <a:pt x="190" y="919"/>
                    <a:pt x="207" y="938"/>
                    <a:pt x="218" y="958"/>
                  </a:cubicBezTo>
                  <a:cubicBezTo>
                    <a:pt x="218" y="958"/>
                    <a:pt x="218" y="958"/>
                    <a:pt x="218" y="958"/>
                  </a:cubicBezTo>
                  <a:cubicBezTo>
                    <a:pt x="218" y="1000"/>
                    <a:pt x="218" y="1000"/>
                    <a:pt x="218" y="1000"/>
                  </a:cubicBezTo>
                  <a:lnTo>
                    <a:pt x="218" y="1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9F97B3D1-BAA0-4C57-A21D-1FBECCEE9C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1013" y="2408238"/>
              <a:ext cx="512763" cy="722313"/>
            </a:xfrm>
            <a:custGeom>
              <a:avLst/>
              <a:gdLst>
                <a:gd name="T0" fmla="*/ 169 w 622"/>
                <a:gd name="T1" fmla="*/ 17 h 876"/>
                <a:gd name="T2" fmla="*/ 283 w 622"/>
                <a:gd name="T3" fmla="*/ 190 h 876"/>
                <a:gd name="T4" fmla="*/ 283 w 622"/>
                <a:gd name="T5" fmla="*/ 253 h 876"/>
                <a:gd name="T6" fmla="*/ 274 w 622"/>
                <a:gd name="T7" fmla="*/ 267 h 876"/>
                <a:gd name="T8" fmla="*/ 219 w 622"/>
                <a:gd name="T9" fmla="*/ 213 h 876"/>
                <a:gd name="T10" fmla="*/ 317 w 622"/>
                <a:gd name="T11" fmla="*/ 360 h 876"/>
                <a:gd name="T12" fmla="*/ 317 w 622"/>
                <a:gd name="T13" fmla="*/ 360 h 876"/>
                <a:gd name="T14" fmla="*/ 248 w 622"/>
                <a:gd name="T15" fmla="*/ 434 h 876"/>
                <a:gd name="T16" fmla="*/ 77 w 622"/>
                <a:gd name="T17" fmla="*/ 213 h 876"/>
                <a:gd name="T18" fmla="*/ 21 w 622"/>
                <a:gd name="T19" fmla="*/ 267 h 876"/>
                <a:gd name="T20" fmla="*/ 12 w 622"/>
                <a:gd name="T21" fmla="*/ 253 h 876"/>
                <a:gd name="T22" fmla="*/ 12 w 622"/>
                <a:gd name="T23" fmla="*/ 190 h 876"/>
                <a:gd name="T24" fmla="*/ 127 w 622"/>
                <a:gd name="T25" fmla="*/ 17 h 876"/>
                <a:gd name="T26" fmla="*/ 169 w 622"/>
                <a:gd name="T27" fmla="*/ 17 h 876"/>
                <a:gd name="T28" fmla="*/ 621 w 622"/>
                <a:gd name="T29" fmla="*/ 794 h 876"/>
                <a:gd name="T30" fmla="*/ 621 w 622"/>
                <a:gd name="T31" fmla="*/ 876 h 876"/>
                <a:gd name="T32" fmla="*/ 480 w 622"/>
                <a:gd name="T33" fmla="*/ 876 h 876"/>
                <a:gd name="T34" fmla="*/ 480 w 622"/>
                <a:gd name="T35" fmla="*/ 794 h 876"/>
                <a:gd name="T36" fmla="*/ 481 w 622"/>
                <a:gd name="T37" fmla="*/ 671 h 876"/>
                <a:gd name="T38" fmla="*/ 376 w 622"/>
                <a:gd name="T39" fmla="*/ 532 h 876"/>
                <a:gd name="T40" fmla="*/ 440 w 622"/>
                <a:gd name="T41" fmla="*/ 457 h 876"/>
                <a:gd name="T42" fmla="*/ 440 w 622"/>
                <a:gd name="T43" fmla="*/ 457 h 876"/>
                <a:gd name="T44" fmla="*/ 622 w 622"/>
                <a:gd name="T45" fmla="*/ 671 h 876"/>
                <a:gd name="T46" fmla="*/ 621 w 622"/>
                <a:gd name="T47" fmla="*/ 794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2" h="876">
                  <a:moveTo>
                    <a:pt x="169" y="17"/>
                  </a:moveTo>
                  <a:cubicBezTo>
                    <a:pt x="283" y="190"/>
                    <a:pt x="283" y="190"/>
                    <a:pt x="283" y="190"/>
                  </a:cubicBezTo>
                  <a:cubicBezTo>
                    <a:pt x="295" y="207"/>
                    <a:pt x="295" y="236"/>
                    <a:pt x="283" y="253"/>
                  </a:cubicBezTo>
                  <a:cubicBezTo>
                    <a:pt x="274" y="267"/>
                    <a:pt x="274" y="267"/>
                    <a:pt x="274" y="267"/>
                  </a:cubicBezTo>
                  <a:cubicBezTo>
                    <a:pt x="256" y="249"/>
                    <a:pt x="237" y="231"/>
                    <a:pt x="219" y="213"/>
                  </a:cubicBezTo>
                  <a:cubicBezTo>
                    <a:pt x="219" y="261"/>
                    <a:pt x="260" y="310"/>
                    <a:pt x="317" y="360"/>
                  </a:cubicBezTo>
                  <a:cubicBezTo>
                    <a:pt x="317" y="360"/>
                    <a:pt x="317" y="360"/>
                    <a:pt x="317" y="360"/>
                  </a:cubicBezTo>
                  <a:cubicBezTo>
                    <a:pt x="297" y="382"/>
                    <a:pt x="268" y="412"/>
                    <a:pt x="248" y="434"/>
                  </a:cubicBezTo>
                  <a:cubicBezTo>
                    <a:pt x="158" y="357"/>
                    <a:pt x="77" y="282"/>
                    <a:pt x="77" y="213"/>
                  </a:cubicBezTo>
                  <a:cubicBezTo>
                    <a:pt x="21" y="267"/>
                    <a:pt x="21" y="267"/>
                    <a:pt x="21" y="267"/>
                  </a:cubicBezTo>
                  <a:cubicBezTo>
                    <a:pt x="12" y="253"/>
                    <a:pt x="12" y="253"/>
                    <a:pt x="12" y="253"/>
                  </a:cubicBezTo>
                  <a:cubicBezTo>
                    <a:pt x="0" y="236"/>
                    <a:pt x="0" y="207"/>
                    <a:pt x="12" y="190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38" y="0"/>
                    <a:pt x="157" y="0"/>
                    <a:pt x="169" y="17"/>
                  </a:cubicBezTo>
                  <a:close/>
                  <a:moveTo>
                    <a:pt x="621" y="794"/>
                  </a:moveTo>
                  <a:cubicBezTo>
                    <a:pt x="621" y="876"/>
                    <a:pt x="621" y="876"/>
                    <a:pt x="621" y="876"/>
                  </a:cubicBezTo>
                  <a:cubicBezTo>
                    <a:pt x="480" y="876"/>
                    <a:pt x="480" y="876"/>
                    <a:pt x="480" y="876"/>
                  </a:cubicBezTo>
                  <a:cubicBezTo>
                    <a:pt x="480" y="794"/>
                    <a:pt x="480" y="794"/>
                    <a:pt x="480" y="794"/>
                  </a:cubicBezTo>
                  <a:cubicBezTo>
                    <a:pt x="481" y="671"/>
                    <a:pt x="481" y="671"/>
                    <a:pt x="481" y="671"/>
                  </a:cubicBezTo>
                  <a:cubicBezTo>
                    <a:pt x="481" y="623"/>
                    <a:pt x="442" y="573"/>
                    <a:pt x="376" y="532"/>
                  </a:cubicBezTo>
                  <a:cubicBezTo>
                    <a:pt x="395" y="509"/>
                    <a:pt x="420" y="479"/>
                    <a:pt x="440" y="457"/>
                  </a:cubicBezTo>
                  <a:cubicBezTo>
                    <a:pt x="440" y="457"/>
                    <a:pt x="440" y="457"/>
                    <a:pt x="440" y="457"/>
                  </a:cubicBezTo>
                  <a:cubicBezTo>
                    <a:pt x="534" y="529"/>
                    <a:pt x="622" y="601"/>
                    <a:pt x="622" y="671"/>
                  </a:cubicBezTo>
                  <a:lnTo>
                    <a:pt x="621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111" name="Freeform 82">
            <a:extLst>
              <a:ext uri="{FF2B5EF4-FFF2-40B4-BE49-F238E27FC236}">
                <a16:creationId xmlns:a16="http://schemas.microsoft.com/office/drawing/2014/main" id="{11E6A3ED-3ECC-412D-B883-DA87539995A0}"/>
              </a:ext>
            </a:extLst>
          </p:cNvPr>
          <p:cNvSpPr>
            <a:spLocks/>
          </p:cNvSpPr>
          <p:nvPr/>
        </p:nvSpPr>
        <p:spPr bwMode="auto">
          <a:xfrm>
            <a:off x="6036131" y="1157080"/>
            <a:ext cx="210536" cy="246183"/>
          </a:xfrm>
          <a:custGeom>
            <a:avLst/>
            <a:gdLst>
              <a:gd name="T0" fmla="*/ 179 w 359"/>
              <a:gd name="T1" fmla="*/ 0 h 420"/>
              <a:gd name="T2" fmla="*/ 0 w 359"/>
              <a:gd name="T3" fmla="*/ 87 h 420"/>
              <a:gd name="T4" fmla="*/ 179 w 359"/>
              <a:gd name="T5" fmla="*/ 420 h 420"/>
              <a:gd name="T6" fmla="*/ 359 w 359"/>
              <a:gd name="T7" fmla="*/ 87 h 420"/>
              <a:gd name="T8" fmla="*/ 179 w 359"/>
              <a:gd name="T9" fmla="*/ 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9" h="420">
                <a:moveTo>
                  <a:pt x="179" y="0"/>
                </a:moveTo>
                <a:cubicBezTo>
                  <a:pt x="179" y="0"/>
                  <a:pt x="104" y="87"/>
                  <a:pt x="0" y="87"/>
                </a:cubicBezTo>
                <a:cubicBezTo>
                  <a:pt x="0" y="87"/>
                  <a:pt x="5" y="348"/>
                  <a:pt x="179" y="420"/>
                </a:cubicBezTo>
                <a:cubicBezTo>
                  <a:pt x="354" y="348"/>
                  <a:pt x="359" y="87"/>
                  <a:pt x="359" y="87"/>
                </a:cubicBezTo>
                <a:cubicBezTo>
                  <a:pt x="254" y="87"/>
                  <a:pt x="179" y="0"/>
                  <a:pt x="1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6A0208A-5626-4E17-AAA1-2715D792957D}"/>
              </a:ext>
            </a:extLst>
          </p:cNvPr>
          <p:cNvGrpSpPr/>
          <p:nvPr/>
        </p:nvGrpSpPr>
        <p:grpSpPr>
          <a:xfrm>
            <a:off x="7697884" y="1162995"/>
            <a:ext cx="218792" cy="264754"/>
            <a:chOff x="7770813" y="644525"/>
            <a:chExt cx="914399" cy="1106488"/>
          </a:xfrm>
          <a:solidFill>
            <a:schemeClr val="accent1"/>
          </a:solidFill>
        </p:grpSpPr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06B067F7-9CB4-4037-9D13-769FF13DE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3375" y="1530350"/>
              <a:ext cx="309562" cy="220663"/>
            </a:xfrm>
            <a:custGeom>
              <a:avLst/>
              <a:gdLst>
                <a:gd name="T0" fmla="*/ 56 w 116"/>
                <a:gd name="T1" fmla="*/ 83 h 83"/>
                <a:gd name="T2" fmla="*/ 71 w 116"/>
                <a:gd name="T3" fmla="*/ 83 h 83"/>
                <a:gd name="T4" fmla="*/ 93 w 116"/>
                <a:gd name="T5" fmla="*/ 64 h 83"/>
                <a:gd name="T6" fmla="*/ 93 w 116"/>
                <a:gd name="T7" fmla="*/ 61 h 83"/>
                <a:gd name="T8" fmla="*/ 93 w 116"/>
                <a:gd name="T9" fmla="*/ 61 h 83"/>
                <a:gd name="T10" fmla="*/ 107 w 116"/>
                <a:gd name="T11" fmla="*/ 61 h 83"/>
                <a:gd name="T12" fmla="*/ 109 w 116"/>
                <a:gd name="T13" fmla="*/ 59 h 83"/>
                <a:gd name="T14" fmla="*/ 116 w 116"/>
                <a:gd name="T15" fmla="*/ 53 h 83"/>
                <a:gd name="T16" fmla="*/ 97 w 116"/>
                <a:gd name="T17" fmla="*/ 22 h 83"/>
                <a:gd name="T18" fmla="*/ 89 w 116"/>
                <a:gd name="T19" fmla="*/ 3 h 83"/>
                <a:gd name="T20" fmla="*/ 87 w 116"/>
                <a:gd name="T21" fmla="*/ 0 h 83"/>
                <a:gd name="T22" fmla="*/ 1 w 116"/>
                <a:gd name="T23" fmla="*/ 0 h 83"/>
                <a:gd name="T24" fmla="*/ 0 w 116"/>
                <a:gd name="T25" fmla="*/ 1 h 83"/>
                <a:gd name="T26" fmla="*/ 0 w 116"/>
                <a:gd name="T27" fmla="*/ 2 h 83"/>
                <a:gd name="T28" fmla="*/ 0 w 116"/>
                <a:gd name="T29" fmla="*/ 17 h 83"/>
                <a:gd name="T30" fmla="*/ 0 w 116"/>
                <a:gd name="T31" fmla="*/ 42 h 83"/>
                <a:gd name="T32" fmla="*/ 1 w 116"/>
                <a:gd name="T33" fmla="*/ 45 h 83"/>
                <a:gd name="T34" fmla="*/ 16 w 116"/>
                <a:gd name="T35" fmla="*/ 59 h 83"/>
                <a:gd name="T36" fmla="*/ 19 w 116"/>
                <a:gd name="T37" fmla="*/ 61 h 83"/>
                <a:gd name="T38" fmla="*/ 34 w 116"/>
                <a:gd name="T39" fmla="*/ 61 h 83"/>
                <a:gd name="T40" fmla="*/ 34 w 116"/>
                <a:gd name="T41" fmla="*/ 61 h 83"/>
                <a:gd name="T42" fmla="*/ 34 w 116"/>
                <a:gd name="T43" fmla="*/ 64 h 83"/>
                <a:gd name="T44" fmla="*/ 56 w 116"/>
                <a:gd name="T4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6" h="83">
                  <a:moveTo>
                    <a:pt x="56" y="83"/>
                  </a:moveTo>
                  <a:cubicBezTo>
                    <a:pt x="71" y="83"/>
                    <a:pt x="71" y="83"/>
                    <a:pt x="71" y="83"/>
                  </a:cubicBezTo>
                  <a:cubicBezTo>
                    <a:pt x="83" y="83"/>
                    <a:pt x="93" y="74"/>
                    <a:pt x="93" y="64"/>
                  </a:cubicBezTo>
                  <a:cubicBezTo>
                    <a:pt x="93" y="61"/>
                    <a:pt x="93" y="61"/>
                    <a:pt x="93" y="61"/>
                  </a:cubicBezTo>
                  <a:cubicBezTo>
                    <a:pt x="93" y="61"/>
                    <a:pt x="93" y="61"/>
                    <a:pt x="93" y="61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108" y="61"/>
                    <a:pt x="109" y="60"/>
                    <a:pt x="109" y="59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09" y="43"/>
                    <a:pt x="103" y="33"/>
                    <a:pt x="97" y="22"/>
                  </a:cubicBezTo>
                  <a:cubicBezTo>
                    <a:pt x="94" y="16"/>
                    <a:pt x="91" y="10"/>
                    <a:pt x="89" y="3"/>
                  </a:cubicBezTo>
                  <a:cubicBezTo>
                    <a:pt x="88" y="2"/>
                    <a:pt x="88" y="1"/>
                    <a:pt x="8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4"/>
                    <a:pt x="1" y="45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7" y="60"/>
                    <a:pt x="18" y="61"/>
                    <a:pt x="19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74"/>
                    <a:pt x="44" y="83"/>
                    <a:pt x="56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2A584D72-52F3-4108-AD5A-2F8AB31900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0813" y="644525"/>
              <a:ext cx="701675" cy="806450"/>
            </a:xfrm>
            <a:custGeom>
              <a:avLst/>
              <a:gdLst>
                <a:gd name="T0" fmla="*/ 10 w 264"/>
                <a:gd name="T1" fmla="*/ 183 h 303"/>
                <a:gd name="T2" fmla="*/ 51 w 264"/>
                <a:gd name="T3" fmla="*/ 246 h 303"/>
                <a:gd name="T4" fmla="*/ 74 w 264"/>
                <a:gd name="T5" fmla="*/ 297 h 303"/>
                <a:gd name="T6" fmla="*/ 80 w 264"/>
                <a:gd name="T7" fmla="*/ 303 h 303"/>
                <a:gd name="T8" fmla="*/ 147 w 264"/>
                <a:gd name="T9" fmla="*/ 303 h 303"/>
                <a:gd name="T10" fmla="*/ 141 w 264"/>
                <a:gd name="T11" fmla="*/ 247 h 303"/>
                <a:gd name="T12" fmla="*/ 142 w 264"/>
                <a:gd name="T13" fmla="*/ 233 h 303"/>
                <a:gd name="T14" fmla="*/ 153 w 264"/>
                <a:gd name="T15" fmla="*/ 225 h 303"/>
                <a:gd name="T16" fmla="*/ 188 w 264"/>
                <a:gd name="T17" fmla="*/ 200 h 303"/>
                <a:gd name="T18" fmla="*/ 193 w 264"/>
                <a:gd name="T19" fmla="*/ 189 h 303"/>
                <a:gd name="T20" fmla="*/ 200 w 264"/>
                <a:gd name="T21" fmla="*/ 171 h 303"/>
                <a:gd name="T22" fmla="*/ 220 w 264"/>
                <a:gd name="T23" fmla="*/ 171 h 303"/>
                <a:gd name="T24" fmla="*/ 256 w 264"/>
                <a:gd name="T25" fmla="*/ 171 h 303"/>
                <a:gd name="T26" fmla="*/ 258 w 264"/>
                <a:gd name="T27" fmla="*/ 171 h 303"/>
                <a:gd name="T28" fmla="*/ 264 w 264"/>
                <a:gd name="T29" fmla="*/ 132 h 303"/>
                <a:gd name="T30" fmla="*/ 152 w 264"/>
                <a:gd name="T31" fmla="*/ 1 h 303"/>
                <a:gd name="T32" fmla="*/ 132 w 264"/>
                <a:gd name="T33" fmla="*/ 0 h 303"/>
                <a:gd name="T34" fmla="*/ 1 w 264"/>
                <a:gd name="T35" fmla="*/ 113 h 303"/>
                <a:gd name="T36" fmla="*/ 0 w 264"/>
                <a:gd name="T37" fmla="*/ 132 h 303"/>
                <a:gd name="T38" fmla="*/ 9 w 264"/>
                <a:gd name="T39" fmla="*/ 182 h 303"/>
                <a:gd name="T40" fmla="*/ 10 w 264"/>
                <a:gd name="T41" fmla="*/ 183 h 303"/>
                <a:gd name="T42" fmla="*/ 10 w 264"/>
                <a:gd name="T43" fmla="*/ 183 h 303"/>
                <a:gd name="T44" fmla="*/ 101 w 264"/>
                <a:gd name="T45" fmla="*/ 38 h 303"/>
                <a:gd name="T46" fmla="*/ 103 w 264"/>
                <a:gd name="T47" fmla="*/ 42 h 303"/>
                <a:gd name="T48" fmla="*/ 63 w 264"/>
                <a:gd name="T49" fmla="*/ 126 h 303"/>
                <a:gd name="T50" fmla="*/ 120 w 264"/>
                <a:gd name="T51" fmla="*/ 220 h 303"/>
                <a:gd name="T52" fmla="*/ 119 w 264"/>
                <a:gd name="T53" fmla="*/ 225 h 303"/>
                <a:gd name="T54" fmla="*/ 32 w 264"/>
                <a:gd name="T55" fmla="*/ 130 h 303"/>
                <a:gd name="T56" fmla="*/ 101 w 264"/>
                <a:gd name="T57" fmla="*/ 38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4" h="303">
                  <a:moveTo>
                    <a:pt x="10" y="183"/>
                  </a:moveTo>
                  <a:cubicBezTo>
                    <a:pt x="17" y="204"/>
                    <a:pt x="36" y="225"/>
                    <a:pt x="51" y="246"/>
                  </a:cubicBezTo>
                  <a:cubicBezTo>
                    <a:pt x="63" y="263"/>
                    <a:pt x="73" y="280"/>
                    <a:pt x="74" y="297"/>
                  </a:cubicBezTo>
                  <a:cubicBezTo>
                    <a:pt x="75" y="300"/>
                    <a:pt x="77" y="303"/>
                    <a:pt x="80" y="303"/>
                  </a:cubicBezTo>
                  <a:cubicBezTo>
                    <a:pt x="147" y="303"/>
                    <a:pt x="147" y="303"/>
                    <a:pt x="147" y="303"/>
                  </a:cubicBezTo>
                  <a:cubicBezTo>
                    <a:pt x="142" y="284"/>
                    <a:pt x="140" y="265"/>
                    <a:pt x="141" y="247"/>
                  </a:cubicBezTo>
                  <a:cubicBezTo>
                    <a:pt x="142" y="233"/>
                    <a:pt x="142" y="233"/>
                    <a:pt x="142" y="23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88" y="200"/>
                    <a:pt x="188" y="200"/>
                    <a:pt x="188" y="200"/>
                  </a:cubicBezTo>
                  <a:cubicBezTo>
                    <a:pt x="193" y="189"/>
                    <a:pt x="193" y="189"/>
                    <a:pt x="193" y="189"/>
                  </a:cubicBezTo>
                  <a:cubicBezTo>
                    <a:pt x="200" y="171"/>
                    <a:pt x="200" y="171"/>
                    <a:pt x="200" y="171"/>
                  </a:cubicBezTo>
                  <a:cubicBezTo>
                    <a:pt x="220" y="171"/>
                    <a:pt x="220" y="171"/>
                    <a:pt x="220" y="171"/>
                  </a:cubicBezTo>
                  <a:cubicBezTo>
                    <a:pt x="256" y="171"/>
                    <a:pt x="256" y="171"/>
                    <a:pt x="256" y="171"/>
                  </a:cubicBezTo>
                  <a:cubicBezTo>
                    <a:pt x="258" y="171"/>
                    <a:pt x="258" y="171"/>
                    <a:pt x="258" y="171"/>
                  </a:cubicBezTo>
                  <a:cubicBezTo>
                    <a:pt x="262" y="159"/>
                    <a:pt x="264" y="146"/>
                    <a:pt x="264" y="132"/>
                  </a:cubicBezTo>
                  <a:cubicBezTo>
                    <a:pt x="264" y="66"/>
                    <a:pt x="216" y="11"/>
                    <a:pt x="152" y="1"/>
                  </a:cubicBezTo>
                  <a:cubicBezTo>
                    <a:pt x="146" y="0"/>
                    <a:pt x="139" y="0"/>
                    <a:pt x="132" y="0"/>
                  </a:cubicBezTo>
                  <a:cubicBezTo>
                    <a:pt x="65" y="0"/>
                    <a:pt x="10" y="49"/>
                    <a:pt x="1" y="113"/>
                  </a:cubicBezTo>
                  <a:cubicBezTo>
                    <a:pt x="0" y="119"/>
                    <a:pt x="0" y="126"/>
                    <a:pt x="0" y="132"/>
                  </a:cubicBezTo>
                  <a:cubicBezTo>
                    <a:pt x="0" y="150"/>
                    <a:pt x="3" y="167"/>
                    <a:pt x="9" y="182"/>
                  </a:cubicBezTo>
                  <a:cubicBezTo>
                    <a:pt x="10" y="182"/>
                    <a:pt x="10" y="183"/>
                    <a:pt x="10" y="183"/>
                  </a:cubicBezTo>
                  <a:cubicBezTo>
                    <a:pt x="9" y="183"/>
                    <a:pt x="10" y="183"/>
                    <a:pt x="10" y="183"/>
                  </a:cubicBezTo>
                  <a:close/>
                  <a:moveTo>
                    <a:pt x="101" y="38"/>
                  </a:moveTo>
                  <a:cubicBezTo>
                    <a:pt x="103" y="37"/>
                    <a:pt x="105" y="40"/>
                    <a:pt x="103" y="42"/>
                  </a:cubicBezTo>
                  <a:cubicBezTo>
                    <a:pt x="78" y="62"/>
                    <a:pt x="63" y="92"/>
                    <a:pt x="63" y="126"/>
                  </a:cubicBezTo>
                  <a:cubicBezTo>
                    <a:pt x="63" y="167"/>
                    <a:pt x="86" y="202"/>
                    <a:pt x="120" y="220"/>
                  </a:cubicBezTo>
                  <a:cubicBezTo>
                    <a:pt x="122" y="222"/>
                    <a:pt x="121" y="225"/>
                    <a:pt x="119" y="225"/>
                  </a:cubicBezTo>
                  <a:cubicBezTo>
                    <a:pt x="70" y="220"/>
                    <a:pt x="32" y="179"/>
                    <a:pt x="32" y="130"/>
                  </a:cubicBezTo>
                  <a:cubicBezTo>
                    <a:pt x="32" y="86"/>
                    <a:pt x="61" y="49"/>
                    <a:pt x="10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BF86F2E9-3CD0-45E1-864A-B757DA4109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0075" y="1179513"/>
              <a:ext cx="465137" cy="563563"/>
            </a:xfrm>
            <a:custGeom>
              <a:avLst/>
              <a:gdLst>
                <a:gd name="T0" fmla="*/ 21 w 175"/>
                <a:gd name="T1" fmla="*/ 135 h 212"/>
                <a:gd name="T2" fmla="*/ 26 w 175"/>
                <a:gd name="T3" fmla="*/ 145 h 212"/>
                <a:gd name="T4" fmla="*/ 87 w 175"/>
                <a:gd name="T5" fmla="*/ 212 h 212"/>
                <a:gd name="T6" fmla="*/ 172 w 175"/>
                <a:gd name="T7" fmla="*/ 47 h 212"/>
                <a:gd name="T8" fmla="*/ 130 w 175"/>
                <a:gd name="T9" fmla="*/ 18 h 212"/>
                <a:gd name="T10" fmla="*/ 122 w 175"/>
                <a:gd name="T11" fmla="*/ 0 h 212"/>
                <a:gd name="T12" fmla="*/ 114 w 175"/>
                <a:gd name="T13" fmla="*/ 0 h 212"/>
                <a:gd name="T14" fmla="*/ 96 w 175"/>
                <a:gd name="T15" fmla="*/ 0 h 212"/>
                <a:gd name="T16" fmla="*/ 87 w 175"/>
                <a:gd name="T17" fmla="*/ 0 h 212"/>
                <a:gd name="T18" fmla="*/ 76 w 175"/>
                <a:gd name="T19" fmla="*/ 0 h 212"/>
                <a:gd name="T20" fmla="*/ 51 w 175"/>
                <a:gd name="T21" fmla="*/ 0 h 212"/>
                <a:gd name="T22" fmla="*/ 43 w 175"/>
                <a:gd name="T23" fmla="*/ 18 h 212"/>
                <a:gd name="T24" fmla="*/ 1 w 175"/>
                <a:gd name="T25" fmla="*/ 47 h 212"/>
                <a:gd name="T26" fmla="*/ 8 w 175"/>
                <a:gd name="T27" fmla="*/ 102 h 212"/>
                <a:gd name="T28" fmla="*/ 14 w 175"/>
                <a:gd name="T29" fmla="*/ 118 h 212"/>
                <a:gd name="T30" fmla="*/ 19 w 175"/>
                <a:gd name="T31" fmla="*/ 132 h 212"/>
                <a:gd name="T32" fmla="*/ 21 w 175"/>
                <a:gd name="T33" fmla="*/ 135 h 212"/>
                <a:gd name="T34" fmla="*/ 132 w 175"/>
                <a:gd name="T35" fmla="*/ 71 h 212"/>
                <a:gd name="T36" fmla="*/ 117 w 175"/>
                <a:gd name="T37" fmla="*/ 123 h 212"/>
                <a:gd name="T38" fmla="*/ 87 w 175"/>
                <a:gd name="T39" fmla="*/ 162 h 212"/>
                <a:gd name="T40" fmla="*/ 56 w 175"/>
                <a:gd name="T41" fmla="*/ 123 h 212"/>
                <a:gd name="T42" fmla="*/ 51 w 175"/>
                <a:gd name="T43" fmla="*/ 112 h 212"/>
                <a:gd name="T44" fmla="*/ 42 w 175"/>
                <a:gd name="T45" fmla="*/ 80 h 212"/>
                <a:gd name="T46" fmla="*/ 41 w 175"/>
                <a:gd name="T47" fmla="*/ 71 h 212"/>
                <a:gd name="T48" fmla="*/ 51 w 175"/>
                <a:gd name="T49" fmla="*/ 64 h 212"/>
                <a:gd name="T50" fmla="*/ 69 w 175"/>
                <a:gd name="T51" fmla="*/ 52 h 212"/>
                <a:gd name="T52" fmla="*/ 72 w 175"/>
                <a:gd name="T53" fmla="*/ 44 h 212"/>
                <a:gd name="T54" fmla="*/ 86 w 175"/>
                <a:gd name="T55" fmla="*/ 44 h 212"/>
                <a:gd name="T56" fmla="*/ 101 w 175"/>
                <a:gd name="T57" fmla="*/ 44 h 212"/>
                <a:gd name="T58" fmla="*/ 104 w 175"/>
                <a:gd name="T59" fmla="*/ 52 h 212"/>
                <a:gd name="T60" fmla="*/ 132 w 175"/>
                <a:gd name="T61" fmla="*/ 7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5" h="212">
                  <a:moveTo>
                    <a:pt x="21" y="135"/>
                  </a:moveTo>
                  <a:cubicBezTo>
                    <a:pt x="22" y="138"/>
                    <a:pt x="24" y="142"/>
                    <a:pt x="26" y="145"/>
                  </a:cubicBezTo>
                  <a:cubicBezTo>
                    <a:pt x="41" y="172"/>
                    <a:pt x="62" y="196"/>
                    <a:pt x="87" y="212"/>
                  </a:cubicBezTo>
                  <a:cubicBezTo>
                    <a:pt x="139" y="178"/>
                    <a:pt x="175" y="109"/>
                    <a:pt x="172" y="47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0" y="65"/>
                    <a:pt x="3" y="84"/>
                    <a:pt x="8" y="102"/>
                  </a:cubicBezTo>
                  <a:cubicBezTo>
                    <a:pt x="10" y="107"/>
                    <a:pt x="11" y="113"/>
                    <a:pt x="14" y="118"/>
                  </a:cubicBezTo>
                  <a:cubicBezTo>
                    <a:pt x="15" y="123"/>
                    <a:pt x="17" y="127"/>
                    <a:pt x="19" y="132"/>
                  </a:cubicBezTo>
                  <a:cubicBezTo>
                    <a:pt x="20" y="133"/>
                    <a:pt x="20" y="134"/>
                    <a:pt x="21" y="135"/>
                  </a:cubicBezTo>
                  <a:close/>
                  <a:moveTo>
                    <a:pt x="132" y="71"/>
                  </a:moveTo>
                  <a:cubicBezTo>
                    <a:pt x="131" y="88"/>
                    <a:pt x="126" y="106"/>
                    <a:pt x="117" y="123"/>
                  </a:cubicBezTo>
                  <a:cubicBezTo>
                    <a:pt x="109" y="138"/>
                    <a:pt x="99" y="151"/>
                    <a:pt x="87" y="162"/>
                  </a:cubicBezTo>
                  <a:cubicBezTo>
                    <a:pt x="74" y="151"/>
                    <a:pt x="64" y="138"/>
                    <a:pt x="56" y="123"/>
                  </a:cubicBezTo>
                  <a:cubicBezTo>
                    <a:pt x="54" y="119"/>
                    <a:pt x="52" y="115"/>
                    <a:pt x="51" y="112"/>
                  </a:cubicBezTo>
                  <a:cubicBezTo>
                    <a:pt x="46" y="101"/>
                    <a:pt x="44" y="91"/>
                    <a:pt x="42" y="80"/>
                  </a:cubicBezTo>
                  <a:cubicBezTo>
                    <a:pt x="42" y="77"/>
                    <a:pt x="41" y="74"/>
                    <a:pt x="41" y="71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101" y="44"/>
                    <a:pt x="101" y="44"/>
                    <a:pt x="101" y="44"/>
                  </a:cubicBezTo>
                  <a:cubicBezTo>
                    <a:pt x="104" y="52"/>
                    <a:pt x="104" y="52"/>
                    <a:pt x="104" y="52"/>
                  </a:cubicBezTo>
                  <a:lnTo>
                    <a:pt x="13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5675AF2-CAFF-42E6-93C0-1BD0DF12E7FF}"/>
              </a:ext>
            </a:extLst>
          </p:cNvPr>
          <p:cNvGrpSpPr/>
          <p:nvPr/>
        </p:nvGrpSpPr>
        <p:grpSpPr>
          <a:xfrm>
            <a:off x="9319637" y="1159724"/>
            <a:ext cx="330512" cy="254485"/>
            <a:chOff x="2249488" y="698500"/>
            <a:chExt cx="1152525" cy="887413"/>
          </a:xfrm>
          <a:solidFill>
            <a:schemeClr val="accent1"/>
          </a:solidFill>
        </p:grpSpPr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516573FD-27FE-476F-84E2-F4EFBCE9E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13" y="698500"/>
              <a:ext cx="314325" cy="311150"/>
            </a:xfrm>
            <a:custGeom>
              <a:avLst/>
              <a:gdLst>
                <a:gd name="T0" fmla="*/ 94 w 115"/>
                <a:gd name="T1" fmla="*/ 114 h 114"/>
                <a:gd name="T2" fmla="*/ 104 w 115"/>
                <a:gd name="T3" fmla="*/ 105 h 114"/>
                <a:gd name="T4" fmla="*/ 104 w 115"/>
                <a:gd name="T5" fmla="*/ 65 h 114"/>
                <a:gd name="T6" fmla="*/ 50 w 115"/>
                <a:gd name="T7" fmla="*/ 11 h 114"/>
                <a:gd name="T8" fmla="*/ 10 w 115"/>
                <a:gd name="T9" fmla="*/ 11 h 114"/>
                <a:gd name="T10" fmla="*/ 0 w 115"/>
                <a:gd name="T11" fmla="*/ 20 h 114"/>
                <a:gd name="T12" fmla="*/ 94 w 115"/>
                <a:gd name="T1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14">
                  <a:moveTo>
                    <a:pt x="94" y="114"/>
                  </a:moveTo>
                  <a:cubicBezTo>
                    <a:pt x="104" y="105"/>
                    <a:pt x="104" y="105"/>
                    <a:pt x="104" y="105"/>
                  </a:cubicBezTo>
                  <a:cubicBezTo>
                    <a:pt x="115" y="94"/>
                    <a:pt x="115" y="76"/>
                    <a:pt x="104" y="65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39" y="0"/>
                    <a:pt x="21" y="0"/>
                    <a:pt x="10" y="11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94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F069CFA9-D617-4198-99B5-2AEDB6DD8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675" y="792163"/>
              <a:ext cx="393700" cy="392113"/>
            </a:xfrm>
            <a:custGeom>
              <a:avLst/>
              <a:gdLst>
                <a:gd name="T0" fmla="*/ 162 w 248"/>
                <a:gd name="T1" fmla="*/ 247 h 247"/>
                <a:gd name="T2" fmla="*/ 248 w 248"/>
                <a:gd name="T3" fmla="*/ 161 h 247"/>
                <a:gd name="T4" fmla="*/ 86 w 248"/>
                <a:gd name="T5" fmla="*/ 0 h 247"/>
                <a:gd name="T6" fmla="*/ 0 w 248"/>
                <a:gd name="T7" fmla="*/ 86 h 247"/>
                <a:gd name="T8" fmla="*/ 162 w 248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7">
                  <a:moveTo>
                    <a:pt x="162" y="247"/>
                  </a:moveTo>
                  <a:lnTo>
                    <a:pt x="248" y="161"/>
                  </a:lnTo>
                  <a:lnTo>
                    <a:pt x="86" y="0"/>
                  </a:lnTo>
                  <a:lnTo>
                    <a:pt x="0" y="86"/>
                  </a:lnTo>
                  <a:lnTo>
                    <a:pt x="162" y="2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33" name="Freeform 17">
              <a:extLst>
                <a:ext uri="{FF2B5EF4-FFF2-40B4-BE49-F238E27FC236}">
                  <a16:creationId xmlns:a16="http://schemas.microsoft.com/office/drawing/2014/main" id="{E46B0F89-DBE5-4195-AE6C-F58BB4126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425" y="966788"/>
              <a:ext cx="314325" cy="311150"/>
            </a:xfrm>
            <a:custGeom>
              <a:avLst/>
              <a:gdLst>
                <a:gd name="T0" fmla="*/ 21 w 115"/>
                <a:gd name="T1" fmla="*/ 0 h 114"/>
                <a:gd name="T2" fmla="*/ 11 w 115"/>
                <a:gd name="T3" fmla="*/ 9 h 114"/>
                <a:gd name="T4" fmla="*/ 11 w 115"/>
                <a:gd name="T5" fmla="*/ 49 h 114"/>
                <a:gd name="T6" fmla="*/ 66 w 115"/>
                <a:gd name="T7" fmla="*/ 103 h 114"/>
                <a:gd name="T8" fmla="*/ 105 w 115"/>
                <a:gd name="T9" fmla="*/ 103 h 114"/>
                <a:gd name="T10" fmla="*/ 115 w 115"/>
                <a:gd name="T11" fmla="*/ 94 h 114"/>
                <a:gd name="T12" fmla="*/ 21 w 115"/>
                <a:gd name="T1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14">
                  <a:moveTo>
                    <a:pt x="21" y="0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0" y="20"/>
                    <a:pt x="0" y="38"/>
                    <a:pt x="11" y="49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77" y="114"/>
                    <a:pt x="94" y="114"/>
                    <a:pt x="105" y="103"/>
                  </a:cubicBezTo>
                  <a:cubicBezTo>
                    <a:pt x="115" y="94"/>
                    <a:pt x="115" y="94"/>
                    <a:pt x="115" y="94"/>
                  </a:cubicBez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34" name="Freeform 18">
              <a:extLst>
                <a:ext uri="{FF2B5EF4-FFF2-40B4-BE49-F238E27FC236}">
                  <a16:creationId xmlns:a16="http://schemas.microsoft.com/office/drawing/2014/main" id="{1E7006FB-E5B0-40A6-BE9B-D08BE843B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3713" y="1220788"/>
              <a:ext cx="368300" cy="365125"/>
            </a:xfrm>
            <a:custGeom>
              <a:avLst/>
              <a:gdLst>
                <a:gd name="T0" fmla="*/ 130 w 135"/>
                <a:gd name="T1" fmla="*/ 94 h 134"/>
                <a:gd name="T2" fmla="*/ 35 w 135"/>
                <a:gd name="T3" fmla="*/ 0 h 134"/>
                <a:gd name="T4" fmla="*/ 0 w 135"/>
                <a:gd name="T5" fmla="*/ 35 h 134"/>
                <a:gd name="T6" fmla="*/ 95 w 135"/>
                <a:gd name="T7" fmla="*/ 129 h 134"/>
                <a:gd name="T8" fmla="*/ 112 w 135"/>
                <a:gd name="T9" fmla="*/ 129 h 134"/>
                <a:gd name="T10" fmla="*/ 130 w 135"/>
                <a:gd name="T11" fmla="*/ 111 h 134"/>
                <a:gd name="T12" fmla="*/ 130 w 135"/>
                <a:gd name="T13" fmla="*/ 9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134">
                  <a:moveTo>
                    <a:pt x="130" y="94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95" y="129"/>
                    <a:pt x="95" y="129"/>
                    <a:pt x="95" y="129"/>
                  </a:cubicBezTo>
                  <a:cubicBezTo>
                    <a:pt x="100" y="134"/>
                    <a:pt x="107" y="134"/>
                    <a:pt x="112" y="129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5" y="107"/>
                    <a:pt x="135" y="99"/>
                    <a:pt x="130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98482BF9-1148-41B0-B82B-35E1FBD73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5288" y="1119188"/>
              <a:ext cx="144462" cy="147638"/>
            </a:xfrm>
            <a:custGeom>
              <a:avLst/>
              <a:gdLst>
                <a:gd name="T0" fmla="*/ 0 w 91"/>
                <a:gd name="T1" fmla="*/ 36 h 93"/>
                <a:gd name="T2" fmla="*/ 57 w 91"/>
                <a:gd name="T3" fmla="*/ 93 h 93"/>
                <a:gd name="T4" fmla="*/ 91 w 91"/>
                <a:gd name="T5" fmla="*/ 57 h 93"/>
                <a:gd name="T6" fmla="*/ 34 w 91"/>
                <a:gd name="T7" fmla="*/ 0 h 93"/>
                <a:gd name="T8" fmla="*/ 0 w 91"/>
                <a:gd name="T9" fmla="*/ 3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3">
                  <a:moveTo>
                    <a:pt x="0" y="36"/>
                  </a:moveTo>
                  <a:lnTo>
                    <a:pt x="57" y="93"/>
                  </a:lnTo>
                  <a:lnTo>
                    <a:pt x="91" y="57"/>
                  </a:lnTo>
                  <a:lnTo>
                    <a:pt x="34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0CF752EC-3DED-4F57-A087-F69B304C5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950" y="1503363"/>
              <a:ext cx="500062" cy="71438"/>
            </a:xfrm>
            <a:custGeom>
              <a:avLst/>
              <a:gdLst>
                <a:gd name="T0" fmla="*/ 183 w 183"/>
                <a:gd name="T1" fmla="*/ 26 h 26"/>
                <a:gd name="T2" fmla="*/ 183 w 183"/>
                <a:gd name="T3" fmla="*/ 25 h 26"/>
                <a:gd name="T4" fmla="*/ 157 w 183"/>
                <a:gd name="T5" fmla="*/ 0 h 26"/>
                <a:gd name="T6" fmla="*/ 25 w 183"/>
                <a:gd name="T7" fmla="*/ 0 h 26"/>
                <a:gd name="T8" fmla="*/ 0 w 183"/>
                <a:gd name="T9" fmla="*/ 25 h 26"/>
                <a:gd name="T10" fmla="*/ 0 w 183"/>
                <a:gd name="T11" fmla="*/ 26 h 26"/>
                <a:gd name="T12" fmla="*/ 183 w 183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26">
                  <a:moveTo>
                    <a:pt x="183" y="26"/>
                  </a:moveTo>
                  <a:cubicBezTo>
                    <a:pt x="183" y="25"/>
                    <a:pt x="183" y="25"/>
                    <a:pt x="183" y="25"/>
                  </a:cubicBezTo>
                  <a:cubicBezTo>
                    <a:pt x="183" y="11"/>
                    <a:pt x="171" y="0"/>
                    <a:pt x="15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18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37" name="Freeform 21">
              <a:extLst>
                <a:ext uri="{FF2B5EF4-FFF2-40B4-BE49-F238E27FC236}">
                  <a16:creationId xmlns:a16="http://schemas.microsoft.com/office/drawing/2014/main" id="{C674AFFF-EE6B-4ABD-9F24-F0076C2D9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488" y="1400175"/>
              <a:ext cx="171450" cy="57150"/>
            </a:xfrm>
            <a:custGeom>
              <a:avLst/>
              <a:gdLst>
                <a:gd name="T0" fmla="*/ 63 w 63"/>
                <a:gd name="T1" fmla="*/ 10 h 21"/>
                <a:gd name="T2" fmla="*/ 10 w 63"/>
                <a:gd name="T3" fmla="*/ 21 h 21"/>
                <a:gd name="T4" fmla="*/ 0 w 63"/>
                <a:gd name="T5" fmla="*/ 11 h 21"/>
                <a:gd name="T6" fmla="*/ 0 w 63"/>
                <a:gd name="T7" fmla="*/ 11 h 21"/>
                <a:gd name="T8" fmla="*/ 10 w 63"/>
                <a:gd name="T9" fmla="*/ 0 h 21"/>
                <a:gd name="T10" fmla="*/ 63 w 63"/>
                <a:gd name="T11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21">
                  <a:moveTo>
                    <a:pt x="63" y="10"/>
                  </a:moveTo>
                  <a:cubicBezTo>
                    <a:pt x="63" y="10"/>
                    <a:pt x="26" y="21"/>
                    <a:pt x="10" y="21"/>
                  </a:cubicBezTo>
                  <a:cubicBezTo>
                    <a:pt x="5" y="21"/>
                    <a:pt x="0" y="17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1"/>
                    <a:pt x="10" y="0"/>
                  </a:cubicBezTo>
                  <a:cubicBezTo>
                    <a:pt x="24" y="0"/>
                    <a:pt x="61" y="10"/>
                    <a:pt x="6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138" name="Freeform 22">
              <a:extLst>
                <a:ext uri="{FF2B5EF4-FFF2-40B4-BE49-F238E27FC236}">
                  <a16:creationId xmlns:a16="http://schemas.microsoft.com/office/drawing/2014/main" id="{532483D9-77DA-4017-BB77-0D69F1910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3463" y="1230313"/>
              <a:ext cx="112712" cy="153988"/>
            </a:xfrm>
            <a:custGeom>
              <a:avLst/>
              <a:gdLst>
                <a:gd name="T0" fmla="*/ 41 w 41"/>
                <a:gd name="T1" fmla="*/ 56 h 56"/>
                <a:gd name="T2" fmla="*/ 3 w 41"/>
                <a:gd name="T3" fmla="*/ 18 h 56"/>
                <a:gd name="T4" fmla="*/ 6 w 41"/>
                <a:gd name="T5" fmla="*/ 3 h 56"/>
                <a:gd name="T6" fmla="*/ 6 w 41"/>
                <a:gd name="T7" fmla="*/ 3 h 56"/>
                <a:gd name="T8" fmla="*/ 20 w 41"/>
                <a:gd name="T9" fmla="*/ 6 h 56"/>
                <a:gd name="T10" fmla="*/ 41 w 41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56">
                  <a:moveTo>
                    <a:pt x="41" y="56"/>
                  </a:moveTo>
                  <a:cubicBezTo>
                    <a:pt x="41" y="56"/>
                    <a:pt x="12" y="31"/>
                    <a:pt x="3" y="18"/>
                  </a:cubicBezTo>
                  <a:cubicBezTo>
                    <a:pt x="0" y="13"/>
                    <a:pt x="1" y="7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10" y="0"/>
                    <a:pt x="17" y="1"/>
                    <a:pt x="20" y="6"/>
                  </a:cubicBezTo>
                  <a:cubicBezTo>
                    <a:pt x="28" y="18"/>
                    <a:pt x="40" y="54"/>
                    <a:pt x="4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F968ADA3-E51B-4A3B-A9D0-B967C866DB5F}"/>
              </a:ext>
            </a:extLst>
          </p:cNvPr>
          <p:cNvSpPr txBox="1"/>
          <p:nvPr/>
        </p:nvSpPr>
        <p:spPr>
          <a:xfrm>
            <a:off x="763337" y="2397800"/>
            <a:ext cx="943051" cy="31425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Operating</a:t>
            </a:r>
            <a:br>
              <a:rPr kumimoji="0" lang="en-US" sz="8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</a:br>
            <a:r>
              <a:rPr kumimoji="0" lang="en-US" sz="8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Model</a:t>
            </a:r>
            <a:br>
              <a:rPr kumimoji="0" lang="en-US" sz="8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</a:br>
            <a:r>
              <a:rPr kumimoji="0" lang="en-US" sz="8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Components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04F2DB7-218E-411E-92AA-433C01545AE4}"/>
              </a:ext>
            </a:extLst>
          </p:cNvPr>
          <p:cNvCxnSpPr>
            <a:cxnSpLocks/>
          </p:cNvCxnSpPr>
          <p:nvPr/>
        </p:nvCxnSpPr>
        <p:spPr>
          <a:xfrm flipV="1">
            <a:off x="1840496" y="2384305"/>
            <a:ext cx="0" cy="365760"/>
          </a:xfrm>
          <a:prstGeom prst="line">
            <a:avLst/>
          </a:prstGeom>
          <a:noFill/>
          <a:ln w="19050" cap="flat" cmpd="sng" algn="ctr">
            <a:solidFill>
              <a:schemeClr val="accent5"/>
            </a:solidFill>
            <a:prstDash val="solid"/>
          </a:ln>
          <a:effectLst/>
        </p:spPr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E331C60A-5975-4E1C-B9D3-A44C5E5C88D5}"/>
              </a:ext>
            </a:extLst>
          </p:cNvPr>
          <p:cNvSpPr/>
          <p:nvPr/>
        </p:nvSpPr>
        <p:spPr bwMode="auto">
          <a:xfrm>
            <a:off x="3177292" y="1854250"/>
            <a:ext cx="926977" cy="42423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Cloud Center of Excellence</a:t>
            </a:r>
            <a:endParaRPr kumimoji="0" lang="en-US" sz="9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377911F-4782-4261-A25D-773B1A2F542A}"/>
              </a:ext>
            </a:extLst>
          </p:cNvPr>
          <p:cNvSpPr/>
          <p:nvPr/>
        </p:nvSpPr>
        <p:spPr bwMode="auto">
          <a:xfrm>
            <a:off x="4240723" y="1854250"/>
            <a:ext cx="926977" cy="42423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Information </a:t>
            </a:r>
          </a:p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Security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8669FAD-7714-4C6C-80A8-3E222C578669}"/>
              </a:ext>
            </a:extLst>
          </p:cNvPr>
          <p:cNvSpPr/>
          <p:nvPr/>
        </p:nvSpPr>
        <p:spPr bwMode="auto">
          <a:xfrm>
            <a:off x="9501413" y="1845132"/>
            <a:ext cx="926977" cy="42423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700" kern="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Procurement </a:t>
            </a:r>
            <a:endParaRPr kumimoji="0" lang="en-US" sz="9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ABCAF85-8B80-4895-973A-8EC4D316291E}"/>
              </a:ext>
            </a:extLst>
          </p:cNvPr>
          <p:cNvSpPr/>
          <p:nvPr/>
        </p:nvSpPr>
        <p:spPr bwMode="auto">
          <a:xfrm>
            <a:off x="5247592" y="1854250"/>
            <a:ext cx="926977" cy="42423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Application /</a:t>
            </a:r>
          </a:p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DevOps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36C62DB-F8CC-4251-A5E0-1B51551085C2}"/>
              </a:ext>
            </a:extLst>
          </p:cNvPr>
          <p:cNvSpPr/>
          <p:nvPr/>
        </p:nvSpPr>
        <p:spPr bwMode="auto">
          <a:xfrm>
            <a:off x="7390062" y="1854250"/>
            <a:ext cx="926977" cy="42423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Legal </a:t>
            </a:r>
            <a:r>
              <a:rPr lang="en-US" sz="900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&amp; </a:t>
            </a:r>
          </a:p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Compliance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DBDA1C8-C88C-48C8-A500-C5B07AA8DD1B}"/>
              </a:ext>
            </a:extLst>
          </p:cNvPr>
          <p:cNvSpPr/>
          <p:nvPr/>
        </p:nvSpPr>
        <p:spPr bwMode="auto">
          <a:xfrm>
            <a:off x="2069763" y="1845133"/>
            <a:ext cx="926977" cy="42423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IoT Steering Committee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EF7F66E-2F94-4ADB-BF72-4B4FFCFFBCBD}"/>
              </a:ext>
            </a:extLst>
          </p:cNvPr>
          <p:cNvSpPr/>
          <p:nvPr/>
        </p:nvSpPr>
        <p:spPr bwMode="auto">
          <a:xfrm>
            <a:off x="6320448" y="1854724"/>
            <a:ext cx="914310" cy="42423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Information Technology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72A67E5-19C3-48E6-A339-DD112743777A}"/>
              </a:ext>
            </a:extLst>
          </p:cNvPr>
          <p:cNvSpPr/>
          <p:nvPr/>
        </p:nvSpPr>
        <p:spPr bwMode="auto">
          <a:xfrm>
            <a:off x="8457586" y="1854724"/>
            <a:ext cx="914309" cy="42423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Product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99DB47F-34D1-46A9-9BA3-68882B6EC89F}"/>
              </a:ext>
            </a:extLst>
          </p:cNvPr>
          <p:cNvSpPr txBox="1"/>
          <p:nvPr/>
        </p:nvSpPr>
        <p:spPr>
          <a:xfrm>
            <a:off x="763337" y="2907397"/>
            <a:ext cx="943051" cy="31425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Fundamental Components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8DB17B3D-88BF-4D8B-8671-C5C9CE0E0FE3}"/>
              </a:ext>
            </a:extLst>
          </p:cNvPr>
          <p:cNvCxnSpPr>
            <a:cxnSpLocks/>
          </p:cNvCxnSpPr>
          <p:nvPr/>
        </p:nvCxnSpPr>
        <p:spPr>
          <a:xfrm flipV="1">
            <a:off x="1840496" y="2893902"/>
            <a:ext cx="0" cy="365760"/>
          </a:xfrm>
          <a:prstGeom prst="line">
            <a:avLst/>
          </a:prstGeom>
          <a:noFill/>
          <a:ln w="19050" cap="flat" cmpd="sng" algn="ctr">
            <a:solidFill>
              <a:schemeClr val="accent5"/>
            </a:solidFill>
            <a:prstDash val="solid"/>
          </a:ln>
          <a:effectLst/>
        </p:spPr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7DD20CC-A1C1-4838-BE73-BC7E7EDD6633}"/>
              </a:ext>
            </a:extLst>
          </p:cNvPr>
          <p:cNvSpPr/>
          <p:nvPr/>
        </p:nvSpPr>
        <p:spPr bwMode="auto">
          <a:xfrm>
            <a:off x="2069763" y="2895626"/>
            <a:ext cx="1599732" cy="23572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Know your Device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5630FFA-FC63-4D13-8101-D68A8612021F}"/>
              </a:ext>
            </a:extLst>
          </p:cNvPr>
          <p:cNvSpPr/>
          <p:nvPr/>
        </p:nvSpPr>
        <p:spPr bwMode="auto">
          <a:xfrm>
            <a:off x="3774332" y="2892487"/>
            <a:ext cx="1599732" cy="23572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Know your Cloud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77F995D-1376-4FDA-ADC9-880F25F48BA1}"/>
              </a:ext>
            </a:extLst>
          </p:cNvPr>
          <p:cNvSpPr/>
          <p:nvPr/>
        </p:nvSpPr>
        <p:spPr bwMode="auto">
          <a:xfrm>
            <a:off x="5438056" y="2884519"/>
            <a:ext cx="1599732" cy="23572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Know your Data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62F5056-B582-47AB-87A5-2E6DA3068A8C}"/>
              </a:ext>
            </a:extLst>
          </p:cNvPr>
          <p:cNvSpPr/>
          <p:nvPr/>
        </p:nvSpPr>
        <p:spPr bwMode="auto">
          <a:xfrm>
            <a:off x="7138935" y="2884519"/>
            <a:ext cx="1599732" cy="23572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Know your Customers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CE3ABB7-612D-426C-9C58-C2A70889FF33}"/>
              </a:ext>
            </a:extLst>
          </p:cNvPr>
          <p:cNvSpPr/>
          <p:nvPr/>
        </p:nvSpPr>
        <p:spPr bwMode="auto">
          <a:xfrm>
            <a:off x="8839814" y="2895626"/>
            <a:ext cx="1599732" cy="23572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Know your Third-party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EB9D95D-9D61-4636-A8F8-B1BF85D8A1E7}"/>
              </a:ext>
            </a:extLst>
          </p:cNvPr>
          <p:cNvCxnSpPr>
            <a:cxnSpLocks/>
          </p:cNvCxnSpPr>
          <p:nvPr/>
        </p:nvCxnSpPr>
        <p:spPr>
          <a:xfrm flipV="1">
            <a:off x="1840496" y="3344881"/>
            <a:ext cx="0" cy="365760"/>
          </a:xfrm>
          <a:prstGeom prst="line">
            <a:avLst/>
          </a:prstGeom>
          <a:noFill/>
          <a:ln w="19050" cap="flat" cmpd="sng" algn="ctr">
            <a:solidFill>
              <a:schemeClr val="accent5"/>
            </a:solidFill>
            <a:prstDash val="solid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697B880-9548-483D-90DA-BF5A6FAF176D}"/>
              </a:ext>
            </a:extLst>
          </p:cNvPr>
          <p:cNvSpPr txBox="1"/>
          <p:nvPr/>
        </p:nvSpPr>
        <p:spPr>
          <a:xfrm>
            <a:off x="763337" y="3317320"/>
            <a:ext cx="943051" cy="31425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r" defTabSz="101857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dirty="0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IoT Value Chain Perimeter</a:t>
            </a:r>
            <a:endParaRPr kumimoji="0" lang="en-US" sz="8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FB0A1C-C620-40EE-808C-3986ABB53B83}"/>
              </a:ext>
            </a:extLst>
          </p:cNvPr>
          <p:cNvSpPr/>
          <p:nvPr/>
        </p:nvSpPr>
        <p:spPr bwMode="auto">
          <a:xfrm>
            <a:off x="2065057" y="3305354"/>
            <a:ext cx="1599732" cy="27780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Device Layer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7304FFD-9C22-4498-B8FE-D0B646E8D312}"/>
              </a:ext>
            </a:extLst>
          </p:cNvPr>
          <p:cNvSpPr/>
          <p:nvPr/>
        </p:nvSpPr>
        <p:spPr bwMode="auto">
          <a:xfrm>
            <a:off x="3769626" y="3302215"/>
            <a:ext cx="1599732" cy="27780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Edge Layer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A74AC0B-D155-41FA-913E-B9EE68520534}"/>
              </a:ext>
            </a:extLst>
          </p:cNvPr>
          <p:cNvSpPr/>
          <p:nvPr/>
        </p:nvSpPr>
        <p:spPr bwMode="auto">
          <a:xfrm>
            <a:off x="5433350" y="3294247"/>
            <a:ext cx="1599732" cy="27780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Over the Air Layer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CC8D56E-DEA4-4F9D-BF8F-499D53A17032}"/>
              </a:ext>
            </a:extLst>
          </p:cNvPr>
          <p:cNvSpPr/>
          <p:nvPr/>
        </p:nvSpPr>
        <p:spPr bwMode="auto">
          <a:xfrm>
            <a:off x="7134229" y="3294247"/>
            <a:ext cx="1599732" cy="27780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Cloud Layer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9A593FD-72B0-4A5C-A2C2-F724A1039CAF}"/>
              </a:ext>
            </a:extLst>
          </p:cNvPr>
          <p:cNvSpPr/>
          <p:nvPr/>
        </p:nvSpPr>
        <p:spPr bwMode="auto">
          <a:xfrm>
            <a:off x="8835108" y="3294247"/>
            <a:ext cx="1599732" cy="27780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Application</a:t>
            </a: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9057D7-B2C2-40CC-89B6-BF67AC0251B6}"/>
              </a:ext>
            </a:extLst>
          </p:cNvPr>
          <p:cNvCxnSpPr/>
          <p:nvPr/>
        </p:nvCxnSpPr>
        <p:spPr>
          <a:xfrm flipV="1">
            <a:off x="2048324" y="3644907"/>
            <a:ext cx="8369783" cy="2219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D6C44A5B-2699-4E94-BFC2-DF431387447F}"/>
              </a:ext>
            </a:extLst>
          </p:cNvPr>
          <p:cNvSpPr/>
          <p:nvPr/>
        </p:nvSpPr>
        <p:spPr bwMode="auto">
          <a:xfrm>
            <a:off x="1560296" y="2845578"/>
            <a:ext cx="1599732" cy="27780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3287F47-5511-43F0-BB4C-BB5A8C3F195C}"/>
              </a:ext>
            </a:extLst>
          </p:cNvPr>
          <p:cNvSpPr/>
          <p:nvPr/>
        </p:nvSpPr>
        <p:spPr bwMode="auto">
          <a:xfrm>
            <a:off x="3304403" y="2842871"/>
            <a:ext cx="1599732" cy="27780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6880279-1001-4D63-B810-D6594BC3546E}"/>
              </a:ext>
            </a:extLst>
          </p:cNvPr>
          <p:cNvSpPr/>
          <p:nvPr/>
        </p:nvSpPr>
        <p:spPr bwMode="auto">
          <a:xfrm>
            <a:off x="6648201" y="2837312"/>
            <a:ext cx="1599732" cy="27780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CD6DAE0-A49A-47AC-B0BC-9F8109A2D8A8}"/>
              </a:ext>
            </a:extLst>
          </p:cNvPr>
          <p:cNvSpPr/>
          <p:nvPr/>
        </p:nvSpPr>
        <p:spPr bwMode="auto">
          <a:xfrm>
            <a:off x="8209028" y="2828668"/>
            <a:ext cx="1599732" cy="27780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3CE3AE2-0927-4EA4-B401-C75F5C49EE76}"/>
              </a:ext>
            </a:extLst>
          </p:cNvPr>
          <p:cNvSpPr/>
          <p:nvPr/>
        </p:nvSpPr>
        <p:spPr bwMode="auto">
          <a:xfrm>
            <a:off x="4759718" y="2833540"/>
            <a:ext cx="1599732" cy="27780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018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8979C7-B8C2-43AE-9BB2-2D8EC00D5349}"/>
              </a:ext>
            </a:extLst>
          </p:cNvPr>
          <p:cNvCxnSpPr>
            <a:cxnSpLocks/>
          </p:cNvCxnSpPr>
          <p:nvPr/>
        </p:nvCxnSpPr>
        <p:spPr>
          <a:xfrm>
            <a:off x="2350732" y="3459108"/>
            <a:ext cx="0" cy="21732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BE60B50-CF99-4551-AF8B-1275CD5127C6}"/>
              </a:ext>
            </a:extLst>
          </p:cNvPr>
          <p:cNvCxnSpPr>
            <a:cxnSpLocks/>
          </p:cNvCxnSpPr>
          <p:nvPr/>
        </p:nvCxnSpPr>
        <p:spPr>
          <a:xfrm>
            <a:off x="4106797" y="3472721"/>
            <a:ext cx="0" cy="21732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C35F313-AA84-4641-8A7D-5577A315B3F5}"/>
              </a:ext>
            </a:extLst>
          </p:cNvPr>
          <p:cNvCxnSpPr>
            <a:cxnSpLocks/>
          </p:cNvCxnSpPr>
          <p:nvPr/>
        </p:nvCxnSpPr>
        <p:spPr>
          <a:xfrm>
            <a:off x="5559584" y="3436909"/>
            <a:ext cx="0" cy="21732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6484D8A-40BF-4C6D-9396-21C781722F9B}"/>
              </a:ext>
            </a:extLst>
          </p:cNvPr>
          <p:cNvCxnSpPr>
            <a:cxnSpLocks/>
          </p:cNvCxnSpPr>
          <p:nvPr/>
        </p:nvCxnSpPr>
        <p:spPr>
          <a:xfrm>
            <a:off x="7448067" y="3432610"/>
            <a:ext cx="0" cy="21732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67BD0E0-72BC-4F0B-B202-44462F099ABA}"/>
              </a:ext>
            </a:extLst>
          </p:cNvPr>
          <p:cNvCxnSpPr>
            <a:cxnSpLocks/>
          </p:cNvCxnSpPr>
          <p:nvPr/>
        </p:nvCxnSpPr>
        <p:spPr>
          <a:xfrm>
            <a:off x="8999563" y="3442673"/>
            <a:ext cx="0" cy="21732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5FD7CD09-E7DA-466D-805F-D4C4622E1820}"/>
              </a:ext>
            </a:extLst>
          </p:cNvPr>
          <p:cNvSpPr txBox="1"/>
          <p:nvPr/>
        </p:nvSpPr>
        <p:spPr>
          <a:xfrm>
            <a:off x="2158485" y="4071635"/>
            <a:ext cx="2146421" cy="145167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171450" indent="-171450"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Device Hardening</a:t>
            </a:r>
          </a:p>
          <a:p>
            <a:pPr marL="171450" indent="-171450"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Infrastructure &amp; Network Security</a:t>
            </a:r>
          </a:p>
          <a:p>
            <a:pPr marL="171450" indent="-171450"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Identity Management </a:t>
            </a:r>
          </a:p>
          <a:p>
            <a:pPr marL="171450" indent="-171450"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and Access Governance </a:t>
            </a:r>
          </a:p>
          <a:p>
            <a:pPr marL="171450" indent="-171450"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Data &amp; Privacy Protection</a:t>
            </a:r>
          </a:p>
          <a:p>
            <a:pPr marL="171450" indent="-171450"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Device Lifecycle</a:t>
            </a:r>
          </a:p>
          <a:p>
            <a:pPr marL="171450" indent="-171450"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Certificate Management</a:t>
            </a:r>
          </a:p>
          <a:p>
            <a:pPr marL="171450" indent="-171450"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Device &amp; Asset Management</a:t>
            </a:r>
          </a:p>
          <a:p>
            <a:pPr marL="171450" indent="-171450"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OS &amp; App Security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CD2DE6B-85BE-43BD-B253-3C6550327608}"/>
              </a:ext>
            </a:extLst>
          </p:cNvPr>
          <p:cNvSpPr txBox="1"/>
          <p:nvPr/>
        </p:nvSpPr>
        <p:spPr>
          <a:xfrm>
            <a:off x="5093105" y="4071635"/>
            <a:ext cx="2020405" cy="126188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171450" indent="-171450"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Threat Intelligence</a:t>
            </a:r>
          </a:p>
          <a:p>
            <a:pPr marL="171450" indent="-171450"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Compliance Monitoring</a:t>
            </a:r>
          </a:p>
          <a:p>
            <a:pPr marL="171450" indent="-171450"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Anomaly Monitoring</a:t>
            </a:r>
          </a:p>
          <a:p>
            <a:pPr marL="171450" indent="-171450"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Vulnerability Management</a:t>
            </a:r>
          </a:p>
          <a:p>
            <a:pPr marL="171450" indent="-171450"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Centralized Logging</a:t>
            </a:r>
          </a:p>
          <a:p>
            <a:pPr marL="171450" indent="-171450"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Risk Analytics</a:t>
            </a:r>
          </a:p>
          <a:p>
            <a:pPr marL="171450" indent="-171450"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Security Incident &amp; Event Management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8E2DA33-D889-4B61-93FF-921FB6A743E6}"/>
              </a:ext>
            </a:extLst>
          </p:cNvPr>
          <p:cNvSpPr txBox="1"/>
          <p:nvPr/>
        </p:nvSpPr>
        <p:spPr>
          <a:xfrm>
            <a:off x="7916215" y="4071635"/>
            <a:ext cx="2333529" cy="130875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171450" indent="-171450">
              <a:lnSpc>
                <a:spcPct val="106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Automated Remediation</a:t>
            </a:r>
          </a:p>
          <a:p>
            <a:pPr marL="171450" indent="-171450">
              <a:lnSpc>
                <a:spcPct val="106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Incident Response &amp; Forensics</a:t>
            </a:r>
          </a:p>
          <a:p>
            <a:pPr marL="171450" indent="-171450">
              <a:lnSpc>
                <a:spcPct val="106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Digital Twin and Intermittent Connectivity </a:t>
            </a:r>
          </a:p>
          <a:p>
            <a:pPr marL="171450" indent="-171450">
              <a:lnSpc>
                <a:spcPct val="106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OTA and Remote Control</a:t>
            </a:r>
          </a:p>
          <a:p>
            <a:pPr marL="171450" indent="-171450">
              <a:lnSpc>
                <a:spcPct val="106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Architecture &amp; Process Decoupling</a:t>
            </a:r>
          </a:p>
          <a:p>
            <a:pPr marL="171450" indent="-171450">
              <a:lnSpc>
                <a:spcPct val="106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Disaster Recovery and Foggy  Continuity</a:t>
            </a:r>
          </a:p>
          <a:p>
            <a:pPr marL="171450" indent="-171450">
              <a:lnSpc>
                <a:spcPct val="106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latin typeface="+mj-lt"/>
              </a:rPr>
              <a:t>High Availability &amp; Redundancy</a:t>
            </a:r>
          </a:p>
        </p:txBody>
      </p:sp>
      <p:sp>
        <p:nvSpPr>
          <p:cNvPr id="139" name="TextBox 37">
            <a:extLst>
              <a:ext uri="{FF2B5EF4-FFF2-40B4-BE49-F238E27FC236}">
                <a16:creationId xmlns:a16="http://schemas.microsoft.com/office/drawing/2014/main" id="{36F8592D-7DC2-4432-9B49-AAB503C98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2032" y="3822629"/>
            <a:ext cx="18967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b="1" i="1" dirty="0">
                <a:solidFill>
                  <a:schemeClr val="accent1"/>
                </a:solidFill>
                <a:latin typeface="+mj-lt"/>
                <a:ea typeface="Verdana" pitchFamily="34" charset="0"/>
                <a:cs typeface="Helvetica Neue"/>
              </a:rPr>
              <a:t>Remediation</a:t>
            </a:r>
          </a:p>
        </p:txBody>
      </p:sp>
      <p:sp>
        <p:nvSpPr>
          <p:cNvPr id="140" name="TextBox 37">
            <a:extLst>
              <a:ext uri="{FF2B5EF4-FFF2-40B4-BE49-F238E27FC236}">
                <a16:creationId xmlns:a16="http://schemas.microsoft.com/office/drawing/2014/main" id="{CE76D1AC-8237-41B2-8F8A-8B3DAAE6F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1380" y="3821202"/>
            <a:ext cx="176320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00" b="1" i="1" dirty="0">
                <a:solidFill>
                  <a:schemeClr val="accent1"/>
                </a:solidFill>
                <a:latin typeface="+mj-lt"/>
                <a:ea typeface="Verdana" pitchFamily="34" charset="0"/>
                <a:cs typeface="Helvetica Neue"/>
              </a:rPr>
              <a:t>Prevention</a:t>
            </a:r>
          </a:p>
        </p:txBody>
      </p:sp>
      <p:sp>
        <p:nvSpPr>
          <p:cNvPr id="141" name="TextBox 37">
            <a:extLst>
              <a:ext uri="{FF2B5EF4-FFF2-40B4-BE49-F238E27FC236}">
                <a16:creationId xmlns:a16="http://schemas.microsoft.com/office/drawing/2014/main" id="{2C580E9F-ADA6-4511-9B86-1EE9E5B04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4161" y="3835064"/>
            <a:ext cx="15557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00" b="1" i="1" dirty="0">
                <a:solidFill>
                  <a:schemeClr val="accent1"/>
                </a:solidFill>
                <a:latin typeface="+mj-lt"/>
                <a:ea typeface="Verdana" pitchFamily="34" charset="0"/>
                <a:cs typeface="Helvetica Neue"/>
              </a:rPr>
              <a:t>Detection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72E69F5-60A1-4153-BB6B-ADA70BA07827}"/>
              </a:ext>
            </a:extLst>
          </p:cNvPr>
          <p:cNvSpPr/>
          <p:nvPr/>
        </p:nvSpPr>
        <p:spPr bwMode="gray">
          <a:xfrm>
            <a:off x="4904135" y="3805991"/>
            <a:ext cx="2333528" cy="1785929"/>
          </a:xfrm>
          <a:prstGeom prst="rect">
            <a:avLst/>
          </a:prstGeom>
          <a:noFill/>
          <a:ln w="19050" algn="ctr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06E6147-8053-47A3-A55E-921FC4AB5601}"/>
              </a:ext>
            </a:extLst>
          </p:cNvPr>
          <p:cNvSpPr/>
          <p:nvPr/>
        </p:nvSpPr>
        <p:spPr bwMode="gray">
          <a:xfrm>
            <a:off x="7799501" y="3805991"/>
            <a:ext cx="2333528" cy="1785929"/>
          </a:xfrm>
          <a:prstGeom prst="rect">
            <a:avLst/>
          </a:prstGeom>
          <a:noFill/>
          <a:ln w="19050" algn="ctr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A5E5BAED-84DC-4517-9C55-EC12C6E24F3C}"/>
              </a:ext>
            </a:extLst>
          </p:cNvPr>
          <p:cNvSpPr/>
          <p:nvPr/>
        </p:nvSpPr>
        <p:spPr bwMode="gray">
          <a:xfrm rot="10800000">
            <a:off x="1840496" y="5650249"/>
            <a:ext cx="8577545" cy="286793"/>
          </a:xfrm>
          <a:prstGeom prst="trapezoid">
            <a:avLst>
              <a:gd name="adj" fmla="val 920219"/>
            </a:avLst>
          </a:prstGeom>
          <a:solidFill>
            <a:srgbClr val="DDEFE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0F98007E-83BE-41B7-BAEC-6D27F2E537F3}"/>
              </a:ext>
            </a:extLst>
          </p:cNvPr>
          <p:cNvCxnSpPr>
            <a:cxnSpLocks/>
          </p:cNvCxnSpPr>
          <p:nvPr/>
        </p:nvCxnSpPr>
        <p:spPr>
          <a:xfrm flipV="1">
            <a:off x="1844010" y="5908377"/>
            <a:ext cx="0" cy="640080"/>
          </a:xfrm>
          <a:prstGeom prst="line">
            <a:avLst/>
          </a:prstGeom>
          <a:noFill/>
          <a:ln w="19050" cap="flat" cmpd="sng" algn="ctr">
            <a:solidFill>
              <a:schemeClr val="accent5"/>
            </a:solidFill>
            <a:prstDash val="solid"/>
          </a:ln>
          <a:effectLst/>
        </p:spPr>
      </p:cxnSp>
      <p:sp>
        <p:nvSpPr>
          <p:cNvPr id="477" name="TextBox 476">
            <a:extLst>
              <a:ext uri="{FF2B5EF4-FFF2-40B4-BE49-F238E27FC236}">
                <a16:creationId xmlns:a16="http://schemas.microsoft.com/office/drawing/2014/main" id="{0EE5639D-3931-4985-A2DD-08E451EF98FB}"/>
              </a:ext>
            </a:extLst>
          </p:cNvPr>
          <p:cNvSpPr txBox="1"/>
          <p:nvPr/>
        </p:nvSpPr>
        <p:spPr>
          <a:xfrm>
            <a:off x="899266" y="6004268"/>
            <a:ext cx="783370" cy="31425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defTabSz="101857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dirty="0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Technologies and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75F06-97D0-498E-9AE0-839AB72DF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598" y="5857564"/>
            <a:ext cx="3085968" cy="8827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F19BFE-36A8-AC47-A9DD-B9C01F7B44C8}"/>
              </a:ext>
            </a:extLst>
          </p:cNvPr>
          <p:cNvSpPr/>
          <p:nvPr/>
        </p:nvSpPr>
        <p:spPr bwMode="gray">
          <a:xfrm>
            <a:off x="1948070" y="2828668"/>
            <a:ext cx="8676860" cy="392987"/>
          </a:xfrm>
          <a:prstGeom prst="rect">
            <a:avLst/>
          </a:prstGeom>
          <a:noFill/>
          <a:ln w="19050" algn="ctr">
            <a:solidFill>
              <a:srgbClr val="00A3E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42" name="תמונה 1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079" y="5811542"/>
            <a:ext cx="4065913" cy="101396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</p:pic>
      <p:sp>
        <p:nvSpPr>
          <p:cNvPr id="145" name="Text Placeholder 2">
            <a:extLst>
              <a:ext uri="{FF2B5EF4-FFF2-40B4-BE49-F238E27FC236}">
                <a16:creationId xmlns:a16="http://schemas.microsoft.com/office/drawing/2014/main" id="{8AE60390-D24D-46D6-93CA-BADD4E2FB040}"/>
              </a:ext>
            </a:extLst>
          </p:cNvPr>
          <p:cNvSpPr txBox="1">
            <a:spLocks/>
          </p:cNvSpPr>
          <p:nvPr/>
        </p:nvSpPr>
        <p:spPr>
          <a:xfrm>
            <a:off x="393700" y="736688"/>
            <a:ext cx="11252200" cy="75725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Tx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7000" indent="-1270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9400" indent="-1270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indent="-1270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4200" indent="-1270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63666A"/>
                </a:solidFill>
              </a:rPr>
              <a:t>Business-driven risk framework aligned with strategic objectives to address IoT cyber challenges</a:t>
            </a:r>
          </a:p>
        </p:txBody>
      </p:sp>
      <p:sp>
        <p:nvSpPr>
          <p:cNvPr id="146" name="Title 3">
            <a:extLst>
              <a:ext uri="{FF2B5EF4-FFF2-40B4-BE49-F238E27FC236}">
                <a16:creationId xmlns:a16="http://schemas.microsoft.com/office/drawing/2014/main" id="{24DF602A-A448-485D-A1CF-B6E601AC269D}"/>
              </a:ext>
            </a:extLst>
          </p:cNvPr>
          <p:cNvSpPr txBox="1">
            <a:spLocks/>
          </p:cNvSpPr>
          <p:nvPr/>
        </p:nvSpPr>
        <p:spPr bwMode="gray"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Deloitte’s Cloud IoT Cyber Framework</a:t>
            </a:r>
          </a:p>
        </p:txBody>
      </p:sp>
    </p:spTree>
    <p:extLst>
      <p:ext uri="{BB962C8B-B14F-4D97-AF65-F5344CB8AC3E}">
        <p14:creationId xmlns:p14="http://schemas.microsoft.com/office/powerpoint/2010/main" val="2447861894"/>
      </p:ext>
    </p:extLst>
  </p:cSld>
  <p:clrMapOvr>
    <a:masterClrMapping/>
  </p:clrMapOvr>
  <p:transition advClick="0" advTm="9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AC598-7381-4BF6-932C-87E24DE56E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736688"/>
            <a:ext cx="11252200" cy="757255"/>
          </a:xfrm>
        </p:spPr>
        <p:txBody>
          <a:bodyPr/>
          <a:lstStyle/>
          <a:p>
            <a:r>
              <a:rPr lang="en-US" sz="1600" dirty="0">
                <a:solidFill>
                  <a:srgbClr val="63666A"/>
                </a:solidFill>
              </a:rPr>
              <a:t>Leveraging Deloitte Cloud IoT Cyber Framework to create a secure IoT platform for your organization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2DEED9-D85E-492C-8055-B1B7F1361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</p:spPr>
        <p:txBody>
          <a:bodyPr/>
          <a:lstStyle/>
          <a:p>
            <a:r>
              <a:rPr lang="en-US" dirty="0"/>
              <a:t>Deloitte’s Cloud IoT Cyber Framework supported Azure solutions stack</a:t>
            </a:r>
          </a:p>
        </p:txBody>
      </p:sp>
      <p:sp>
        <p:nvSpPr>
          <p:cNvPr id="5" name="AutoShape 6" descr="תוצאת תמונה עבור ‪x and circle symbol‬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 dirty="0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913C15E-228A-4070-8F89-FC525FFEFB07}"/>
              </a:ext>
            </a:extLst>
          </p:cNvPr>
          <p:cNvGrpSpPr/>
          <p:nvPr/>
        </p:nvGrpSpPr>
        <p:grpSpPr>
          <a:xfrm>
            <a:off x="1420229" y="1213856"/>
            <a:ext cx="8421430" cy="1854405"/>
            <a:chOff x="272103" y="1543131"/>
            <a:chExt cx="10158781" cy="223697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C47862D-4033-40B3-82EC-A211952FAA37}"/>
                </a:ext>
              </a:extLst>
            </p:cNvPr>
            <p:cNvSpPr/>
            <p:nvPr/>
          </p:nvSpPr>
          <p:spPr bwMode="gray">
            <a:xfrm>
              <a:off x="2044368" y="2090043"/>
              <a:ext cx="2333528" cy="1690059"/>
            </a:xfrm>
            <a:prstGeom prst="rect">
              <a:avLst/>
            </a:prstGeom>
            <a:noFill/>
            <a:ln w="19050" algn="ctr">
              <a:solidFill>
                <a:schemeClr val="tx2">
                  <a:lumMod val="60000"/>
                  <a:lumOff val="40000"/>
                </a:schemeClr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C081FFC-13A2-4A89-98EB-E4DC76F8F09D}"/>
                </a:ext>
              </a:extLst>
            </p:cNvPr>
            <p:cNvSpPr txBox="1"/>
            <p:nvPr/>
          </p:nvSpPr>
          <p:spPr>
            <a:xfrm>
              <a:off x="272103" y="2794332"/>
              <a:ext cx="1023406" cy="31425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 defTabSz="101857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latin typeface="Verdana" panose="020B0604030504040204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Cyber Risk</a:t>
              </a:r>
              <a:br>
                <a:rPr lang="en-US" sz="600" kern="0" dirty="0">
                  <a:latin typeface="Verdana" panose="020B0604030504040204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</a:br>
              <a:r>
                <a:rPr lang="en-US" sz="600" kern="0" dirty="0">
                  <a:latin typeface="Verdana" panose="020B0604030504040204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Domains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1B80BC5-AFAB-434A-A416-327CCEAC9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1619" y="2076142"/>
              <a:ext cx="0" cy="1645920"/>
            </a:xfrm>
            <a:prstGeom prst="line">
              <a:avLst/>
            </a:prstGeom>
            <a:noFill/>
            <a:ln w="19050" cap="flat" cmpd="sng" algn="ctr">
              <a:solidFill>
                <a:schemeClr val="accent5"/>
              </a:solidFill>
              <a:prstDash val="solid"/>
            </a:ln>
            <a:effectLst/>
          </p:spPr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FEF92383-6890-4940-A074-D5ED36AA5A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1619" y="1593765"/>
              <a:ext cx="0" cy="365760"/>
            </a:xfrm>
            <a:prstGeom prst="line">
              <a:avLst/>
            </a:prstGeom>
            <a:noFill/>
            <a:ln w="19050" cap="flat" cmpd="sng" algn="ctr">
              <a:solidFill>
                <a:schemeClr val="accent5"/>
              </a:solidFill>
              <a:prstDash val="solid"/>
            </a:ln>
            <a:effectLst/>
          </p:spPr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7F14E49-B054-4E64-B4E8-A741D0FD0B60}"/>
                </a:ext>
              </a:extLst>
            </p:cNvPr>
            <p:cNvSpPr txBox="1"/>
            <p:nvPr/>
          </p:nvSpPr>
          <p:spPr>
            <a:xfrm>
              <a:off x="381310" y="1566204"/>
              <a:ext cx="943051" cy="31425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lvl="0" algn="r" defTabSz="101857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latin typeface="Verdana" panose="020B0604030504040204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IoT Value Chain Perimeter</a:t>
              </a:r>
              <a:endParaRPr kumimoji="0" lang="en-US" sz="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601212B-6224-44A4-B5B2-D74340D0F90A}"/>
                </a:ext>
              </a:extLst>
            </p:cNvPr>
            <p:cNvSpPr/>
            <p:nvPr/>
          </p:nvSpPr>
          <p:spPr bwMode="auto">
            <a:xfrm>
              <a:off x="2061101" y="1554238"/>
              <a:ext cx="1599732" cy="27780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19" tIns="45719" rIns="45719" bIns="45719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57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Device Layer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18263A7-7DB9-491F-B291-41C060EA5637}"/>
                </a:ext>
              </a:extLst>
            </p:cNvPr>
            <p:cNvSpPr/>
            <p:nvPr/>
          </p:nvSpPr>
          <p:spPr bwMode="auto">
            <a:xfrm>
              <a:off x="3765670" y="1551099"/>
              <a:ext cx="1599732" cy="27780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19" tIns="45719" rIns="45719" bIns="45719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57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Edge Layer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E46526C-6423-4F37-9FAA-69C25C1B64B4}"/>
                </a:ext>
              </a:extLst>
            </p:cNvPr>
            <p:cNvSpPr/>
            <p:nvPr/>
          </p:nvSpPr>
          <p:spPr bwMode="auto">
            <a:xfrm>
              <a:off x="5429394" y="1543131"/>
              <a:ext cx="1599732" cy="27780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19" tIns="45719" rIns="45719" bIns="45719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57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Over the Air Layer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9865309-9EDD-4AD6-A2EA-E6692CE53D50}"/>
                </a:ext>
              </a:extLst>
            </p:cNvPr>
            <p:cNvSpPr/>
            <p:nvPr/>
          </p:nvSpPr>
          <p:spPr bwMode="auto">
            <a:xfrm>
              <a:off x="7130273" y="1543131"/>
              <a:ext cx="1599732" cy="27780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19" tIns="45719" rIns="45719" bIns="45719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57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Cloud Layer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2F5B5AD-3EB0-4C4A-B066-DDCB8DCCD9F9}"/>
                </a:ext>
              </a:extLst>
            </p:cNvPr>
            <p:cNvSpPr/>
            <p:nvPr/>
          </p:nvSpPr>
          <p:spPr bwMode="auto">
            <a:xfrm>
              <a:off x="8831152" y="1543131"/>
              <a:ext cx="1599732" cy="27780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19" tIns="45719" rIns="45719" bIns="45719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57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kern="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Application</a:t>
              </a:r>
              <a:r>
                <a:rPr kumimoji="0" lang="en-US" sz="7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 Layer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55318472-5DA5-4435-BFE0-FCFC8A73DC35}"/>
                </a:ext>
              </a:extLst>
            </p:cNvPr>
            <p:cNvCxnSpPr/>
            <p:nvPr/>
          </p:nvCxnSpPr>
          <p:spPr>
            <a:xfrm flipV="1">
              <a:off x="2044368" y="1893791"/>
              <a:ext cx="8369783" cy="22199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7042E93-F98F-4F7A-AE78-2C36781C384F}"/>
                </a:ext>
              </a:extLst>
            </p:cNvPr>
            <p:cNvCxnSpPr>
              <a:cxnSpLocks/>
            </p:cNvCxnSpPr>
            <p:nvPr/>
          </p:nvCxnSpPr>
          <p:spPr>
            <a:xfrm>
              <a:off x="2346776" y="1707992"/>
              <a:ext cx="0" cy="217329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7511146-BA9B-4E21-BA2C-76161FFA91D9}"/>
                </a:ext>
              </a:extLst>
            </p:cNvPr>
            <p:cNvCxnSpPr>
              <a:cxnSpLocks/>
            </p:cNvCxnSpPr>
            <p:nvPr/>
          </p:nvCxnSpPr>
          <p:spPr>
            <a:xfrm>
              <a:off x="4102841" y="1721605"/>
              <a:ext cx="0" cy="217329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A5864DE-8862-4C68-B0B1-A27D676F292C}"/>
                </a:ext>
              </a:extLst>
            </p:cNvPr>
            <p:cNvCxnSpPr>
              <a:cxnSpLocks/>
            </p:cNvCxnSpPr>
            <p:nvPr/>
          </p:nvCxnSpPr>
          <p:spPr>
            <a:xfrm>
              <a:off x="5555628" y="1685793"/>
              <a:ext cx="0" cy="217329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96CDE96-9763-4803-9222-85F0505B5692}"/>
                </a:ext>
              </a:extLst>
            </p:cNvPr>
            <p:cNvCxnSpPr>
              <a:cxnSpLocks/>
            </p:cNvCxnSpPr>
            <p:nvPr/>
          </p:nvCxnSpPr>
          <p:spPr>
            <a:xfrm>
              <a:off x="7444111" y="1681494"/>
              <a:ext cx="0" cy="217329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43331D7-E404-48CC-9D76-450E389C3915}"/>
                </a:ext>
              </a:extLst>
            </p:cNvPr>
            <p:cNvCxnSpPr>
              <a:cxnSpLocks/>
            </p:cNvCxnSpPr>
            <p:nvPr/>
          </p:nvCxnSpPr>
          <p:spPr>
            <a:xfrm>
              <a:off x="8995607" y="1691557"/>
              <a:ext cx="0" cy="217329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05E4CF8-28E2-4B9A-AB86-5BA2C87054C6}"/>
                </a:ext>
              </a:extLst>
            </p:cNvPr>
            <p:cNvSpPr txBox="1"/>
            <p:nvPr/>
          </p:nvSpPr>
          <p:spPr>
            <a:xfrm>
              <a:off x="2154529" y="2320518"/>
              <a:ext cx="2053594" cy="1417019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marL="171450" indent="-171450">
                <a:spcBef>
                  <a:spcPts val="2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+mj-lt"/>
                </a:rPr>
                <a:t>Device Hardening</a:t>
              </a:r>
            </a:p>
            <a:p>
              <a:pPr marL="171450" indent="-171450">
                <a:spcBef>
                  <a:spcPts val="2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+mj-lt"/>
                </a:rPr>
                <a:t>Infrastructure &amp; Network Security</a:t>
              </a:r>
            </a:p>
            <a:p>
              <a:pPr marL="171450" indent="-171450">
                <a:spcBef>
                  <a:spcPts val="2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+mj-lt"/>
                </a:rPr>
                <a:t>Identity and Context</a:t>
              </a:r>
            </a:p>
            <a:p>
              <a:pPr marL="171450" indent="-171450">
                <a:spcBef>
                  <a:spcPts val="2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+mj-lt"/>
                </a:rPr>
                <a:t>Data&amp; Privacy Protection</a:t>
              </a:r>
            </a:p>
            <a:p>
              <a:pPr marL="171450" indent="-171450">
                <a:spcBef>
                  <a:spcPts val="2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+mj-lt"/>
                </a:rPr>
                <a:t>Access Management</a:t>
              </a:r>
            </a:p>
            <a:p>
              <a:pPr marL="171450" indent="-171450">
                <a:spcBef>
                  <a:spcPts val="2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+mj-lt"/>
                </a:rPr>
                <a:t>Device Lifecycle</a:t>
              </a:r>
            </a:p>
            <a:p>
              <a:pPr marL="171450" indent="-171450">
                <a:spcBef>
                  <a:spcPts val="2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+mj-lt"/>
                </a:rPr>
                <a:t>Certificate Management</a:t>
              </a:r>
            </a:p>
            <a:p>
              <a:pPr marL="171450" indent="-171450">
                <a:spcBef>
                  <a:spcPts val="2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+mj-lt"/>
                </a:rPr>
                <a:t>Device &amp; Asset Management</a:t>
              </a:r>
            </a:p>
            <a:p>
              <a:pPr marL="171450" indent="-171450">
                <a:spcBef>
                  <a:spcPts val="2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+mj-lt"/>
                </a:rPr>
                <a:t>OS &amp; App Security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9FC440A-F003-45E9-85D5-85746CE1B885}"/>
                </a:ext>
              </a:extLst>
            </p:cNvPr>
            <p:cNvSpPr txBox="1"/>
            <p:nvPr/>
          </p:nvSpPr>
          <p:spPr>
            <a:xfrm>
              <a:off x="5089150" y="2320519"/>
              <a:ext cx="2020405" cy="122519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marL="171450" indent="-171450">
                <a:spcBef>
                  <a:spcPts val="2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+mj-lt"/>
                </a:rPr>
                <a:t>Threat Intelligence</a:t>
              </a:r>
            </a:p>
            <a:p>
              <a:pPr marL="171450" indent="-171450">
                <a:spcBef>
                  <a:spcPts val="2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+mj-lt"/>
                </a:rPr>
                <a:t>Compliance Monitoring</a:t>
              </a:r>
            </a:p>
            <a:p>
              <a:pPr marL="171450" indent="-171450">
                <a:spcBef>
                  <a:spcPts val="2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+mj-lt"/>
                </a:rPr>
                <a:t>Anomaly Monitoring</a:t>
              </a:r>
            </a:p>
            <a:p>
              <a:pPr marL="171450" indent="-171450">
                <a:spcBef>
                  <a:spcPts val="2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+mj-lt"/>
                </a:rPr>
                <a:t>Vulnerability Management</a:t>
              </a:r>
            </a:p>
            <a:p>
              <a:pPr marL="171450" indent="-171450">
                <a:spcBef>
                  <a:spcPts val="2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+mj-lt"/>
                </a:rPr>
                <a:t>Centralized Logging</a:t>
              </a:r>
            </a:p>
            <a:p>
              <a:pPr marL="171450" indent="-171450">
                <a:spcBef>
                  <a:spcPts val="2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+mj-lt"/>
                </a:rPr>
                <a:t>Risk Analytics</a:t>
              </a:r>
            </a:p>
            <a:p>
              <a:pPr marL="171450" indent="-171450">
                <a:spcBef>
                  <a:spcPts val="2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+mj-lt"/>
                </a:rPr>
                <a:t>Security Information &amp; Event Management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A911405-694B-4CE8-86B8-0B931986B787}"/>
                </a:ext>
              </a:extLst>
            </p:cNvPr>
            <p:cNvSpPr txBox="1"/>
            <p:nvPr/>
          </p:nvSpPr>
          <p:spPr>
            <a:xfrm>
              <a:off x="7912259" y="2320519"/>
              <a:ext cx="2333529" cy="1227825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marL="171450" indent="-171450">
                <a:lnSpc>
                  <a:spcPct val="106000"/>
                </a:lnSpc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+mj-lt"/>
                </a:rPr>
                <a:t>Automated Remediation</a:t>
              </a:r>
            </a:p>
            <a:p>
              <a:pPr marL="171450" indent="-171450">
                <a:lnSpc>
                  <a:spcPct val="106000"/>
                </a:lnSpc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+mj-lt"/>
                </a:rPr>
                <a:t>Incident Response &amp; Forensics</a:t>
              </a:r>
            </a:p>
            <a:p>
              <a:pPr marL="171450" indent="-171450">
                <a:lnSpc>
                  <a:spcPct val="106000"/>
                </a:lnSpc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+mj-lt"/>
                </a:rPr>
                <a:t>Digital Twin and Intermittent Connectivity </a:t>
              </a:r>
            </a:p>
            <a:p>
              <a:pPr marL="171450" indent="-171450">
                <a:lnSpc>
                  <a:spcPct val="106000"/>
                </a:lnSpc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+mj-lt"/>
                </a:rPr>
                <a:t>OTA and Remote Control</a:t>
              </a:r>
            </a:p>
            <a:p>
              <a:pPr marL="171450" indent="-171450">
                <a:lnSpc>
                  <a:spcPct val="106000"/>
                </a:lnSpc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+mj-lt"/>
                </a:rPr>
                <a:t>Architecture &amp; Process Decoupling</a:t>
              </a:r>
            </a:p>
            <a:p>
              <a:pPr marL="171450" indent="-171450">
                <a:lnSpc>
                  <a:spcPct val="106000"/>
                </a:lnSpc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+mj-lt"/>
                </a:rPr>
                <a:t>Disaster Recovery and Foggy  Continuity</a:t>
              </a:r>
            </a:p>
            <a:p>
              <a:pPr marL="171450" indent="-171450">
                <a:lnSpc>
                  <a:spcPct val="106000"/>
                </a:lnSpc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+mj-lt"/>
                </a:rPr>
                <a:t>High Availability &amp; Redundancy</a:t>
              </a:r>
            </a:p>
          </p:txBody>
        </p:sp>
        <p:sp>
          <p:nvSpPr>
            <p:cNvPr id="136" name="TextBox 37">
              <a:extLst>
                <a:ext uri="{FF2B5EF4-FFF2-40B4-BE49-F238E27FC236}">
                  <a16:creationId xmlns:a16="http://schemas.microsoft.com/office/drawing/2014/main" id="{404119CD-71FE-48FC-A89A-CBF486E9D2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8076" y="2071513"/>
              <a:ext cx="1896740" cy="2598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i="1" dirty="0">
                  <a:solidFill>
                    <a:schemeClr val="accent1"/>
                  </a:solidFill>
                  <a:latin typeface="+mj-lt"/>
                  <a:ea typeface="Verdana" pitchFamily="34" charset="0"/>
                  <a:cs typeface="Helvetica Neue"/>
                </a:rPr>
                <a:t>Remediation</a:t>
              </a:r>
            </a:p>
          </p:txBody>
        </p:sp>
        <p:sp>
          <p:nvSpPr>
            <p:cNvPr id="137" name="TextBox 37">
              <a:extLst>
                <a:ext uri="{FF2B5EF4-FFF2-40B4-BE49-F238E27FC236}">
                  <a16:creationId xmlns:a16="http://schemas.microsoft.com/office/drawing/2014/main" id="{23B00952-CF6F-46B6-8040-D8864A8EA7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7424" y="2070086"/>
              <a:ext cx="1763207" cy="2598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i="1" dirty="0">
                  <a:solidFill>
                    <a:schemeClr val="accent1"/>
                  </a:solidFill>
                  <a:latin typeface="+mj-lt"/>
                  <a:ea typeface="Verdana" pitchFamily="34" charset="0"/>
                  <a:cs typeface="Helvetica Neue"/>
                </a:rPr>
                <a:t>Prevention</a:t>
              </a:r>
            </a:p>
          </p:txBody>
        </p:sp>
        <p:sp>
          <p:nvSpPr>
            <p:cNvPr id="138" name="TextBox 37">
              <a:extLst>
                <a:ext uri="{FF2B5EF4-FFF2-40B4-BE49-F238E27FC236}">
                  <a16:creationId xmlns:a16="http://schemas.microsoft.com/office/drawing/2014/main" id="{79416108-2E81-4DF4-97A3-A3822C7EA5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0205" y="2083948"/>
              <a:ext cx="1555750" cy="2598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800" b="1" i="1" dirty="0">
                  <a:solidFill>
                    <a:schemeClr val="accent1"/>
                  </a:solidFill>
                  <a:latin typeface="+mj-lt"/>
                  <a:ea typeface="Verdana" pitchFamily="34" charset="0"/>
                  <a:cs typeface="Helvetica Neue"/>
                </a:rPr>
                <a:t>Detection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180B29BE-927B-4EBC-8A49-448C85F93F5B}"/>
                </a:ext>
              </a:extLst>
            </p:cNvPr>
            <p:cNvSpPr/>
            <p:nvPr/>
          </p:nvSpPr>
          <p:spPr bwMode="gray">
            <a:xfrm>
              <a:off x="4900179" y="2090043"/>
              <a:ext cx="2333528" cy="1690059"/>
            </a:xfrm>
            <a:prstGeom prst="rect">
              <a:avLst/>
            </a:prstGeom>
            <a:noFill/>
            <a:ln w="19050" algn="ctr">
              <a:solidFill>
                <a:schemeClr val="tx2">
                  <a:lumMod val="60000"/>
                  <a:lumOff val="40000"/>
                </a:schemeClr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A6CE498-6CA5-4DB0-B1AD-923D814166F3}"/>
                </a:ext>
              </a:extLst>
            </p:cNvPr>
            <p:cNvSpPr/>
            <p:nvPr/>
          </p:nvSpPr>
          <p:spPr bwMode="gray">
            <a:xfrm>
              <a:off x="7795545" y="2090043"/>
              <a:ext cx="2333528" cy="1690059"/>
            </a:xfrm>
            <a:prstGeom prst="rect">
              <a:avLst/>
            </a:prstGeom>
            <a:noFill/>
            <a:ln w="19050" algn="ctr">
              <a:solidFill>
                <a:schemeClr val="tx2">
                  <a:lumMod val="60000"/>
                  <a:lumOff val="40000"/>
                </a:schemeClr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FD7E041-E016-4DFD-93DC-282F340634C8}"/>
              </a:ext>
            </a:extLst>
          </p:cNvPr>
          <p:cNvCxnSpPr>
            <a:cxnSpLocks/>
          </p:cNvCxnSpPr>
          <p:nvPr/>
        </p:nvCxnSpPr>
        <p:spPr>
          <a:xfrm flipV="1">
            <a:off x="989643" y="3575186"/>
            <a:ext cx="0" cy="2834640"/>
          </a:xfrm>
          <a:prstGeom prst="line">
            <a:avLst/>
          </a:prstGeom>
          <a:noFill/>
          <a:ln w="19050" cap="flat" cmpd="sng" algn="ctr">
            <a:solidFill>
              <a:schemeClr val="accent5"/>
            </a:solidFill>
            <a:prstDash val="solid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FB63FA29-2368-4AF4-9ADC-A690C3EB33C7}"/>
              </a:ext>
            </a:extLst>
          </p:cNvPr>
          <p:cNvSpPr txBox="1"/>
          <p:nvPr/>
        </p:nvSpPr>
        <p:spPr>
          <a:xfrm>
            <a:off x="191029" y="4455974"/>
            <a:ext cx="704786" cy="31425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defTabSz="101857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0" dirty="0"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Technologies and Tools</a:t>
            </a:r>
          </a:p>
        </p:txBody>
      </p:sp>
      <p:sp>
        <p:nvSpPr>
          <p:cNvPr id="146" name="Trapezoid 145">
            <a:extLst>
              <a:ext uri="{FF2B5EF4-FFF2-40B4-BE49-F238E27FC236}">
                <a16:creationId xmlns:a16="http://schemas.microsoft.com/office/drawing/2014/main" id="{479AF092-2D89-446E-BD21-236F4D91A7F8}"/>
              </a:ext>
            </a:extLst>
          </p:cNvPr>
          <p:cNvSpPr/>
          <p:nvPr/>
        </p:nvSpPr>
        <p:spPr bwMode="gray">
          <a:xfrm rot="10800000">
            <a:off x="2735035" y="3111406"/>
            <a:ext cx="6878609" cy="467628"/>
          </a:xfrm>
          <a:prstGeom prst="trapezoid">
            <a:avLst>
              <a:gd name="adj" fmla="val 497148"/>
            </a:avLst>
          </a:prstGeom>
          <a:solidFill>
            <a:srgbClr val="DDEFE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1854383" y="4016857"/>
            <a:ext cx="64633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900" dirty="0"/>
              <a:t>Azure </a:t>
            </a:r>
          </a:p>
          <a:p>
            <a:r>
              <a:rPr lang="en-US" sz="900" dirty="0"/>
              <a:t>IoT Hub</a:t>
            </a:r>
          </a:p>
        </p:txBody>
      </p:sp>
      <p:graphicFrame>
        <p:nvGraphicFramePr>
          <p:cNvPr id="342" name="אובייקט 3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032675"/>
              </p:ext>
            </p:extLst>
          </p:nvPr>
        </p:nvGraphicFramePr>
        <p:xfrm>
          <a:off x="2491810" y="3533808"/>
          <a:ext cx="1468373" cy="600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990619" imgH="1047659" progId="Visio.Drawing.15">
                  <p:embed/>
                </p:oleObj>
              </mc:Choice>
              <mc:Fallback>
                <p:oleObj name="Visio" r:id="rId2" imgW="1990619" imgH="1047659" progId="Visio.Drawing.15">
                  <p:embed/>
                  <p:pic>
                    <p:nvPicPr>
                      <p:cNvPr id="342" name="אובייקט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1810" y="3533808"/>
                        <a:ext cx="1468373" cy="6001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3" name="TextBox 342"/>
          <p:cNvSpPr txBox="1"/>
          <p:nvPr/>
        </p:nvSpPr>
        <p:spPr>
          <a:xfrm>
            <a:off x="2760946" y="4075766"/>
            <a:ext cx="974184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900" dirty="0"/>
              <a:t>Azure  MQTT</a:t>
            </a:r>
          </a:p>
        </p:txBody>
      </p:sp>
      <p:pic>
        <p:nvPicPr>
          <p:cNvPr id="344" name="תמונה 343"/>
          <p:cNvPicPr>
            <a:picLocks noChangeAspect="1"/>
          </p:cNvPicPr>
          <p:nvPr/>
        </p:nvPicPr>
        <p:blipFill rotWithShape="1">
          <a:blip r:embed="rId4"/>
          <a:srcRect t="1525" r="2299" b="2758"/>
          <a:stretch/>
        </p:blipFill>
        <p:spPr>
          <a:xfrm>
            <a:off x="4422308" y="3694368"/>
            <a:ext cx="288000" cy="288000"/>
          </a:xfrm>
          <a:prstGeom prst="rect">
            <a:avLst/>
          </a:prstGeom>
        </p:spPr>
      </p:pic>
      <p:sp>
        <p:nvSpPr>
          <p:cNvPr id="345" name="TextBox 344"/>
          <p:cNvSpPr txBox="1"/>
          <p:nvPr/>
        </p:nvSpPr>
        <p:spPr>
          <a:xfrm>
            <a:off x="4279713" y="4016857"/>
            <a:ext cx="52931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900" dirty="0"/>
              <a:t>Azure </a:t>
            </a:r>
          </a:p>
          <a:p>
            <a:r>
              <a:rPr lang="en-US" sz="900" dirty="0"/>
              <a:t>AD B2C</a:t>
            </a:r>
          </a:p>
        </p:txBody>
      </p:sp>
      <p:pic>
        <p:nvPicPr>
          <p:cNvPr id="346" name="תמונה 3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809" y="4344685"/>
            <a:ext cx="739138" cy="442913"/>
          </a:xfrm>
          <a:prstGeom prst="rect">
            <a:avLst/>
          </a:prstGeom>
        </p:spPr>
      </p:pic>
      <p:sp>
        <p:nvSpPr>
          <p:cNvPr id="347" name="TextBox 346"/>
          <p:cNvSpPr txBox="1"/>
          <p:nvPr/>
        </p:nvSpPr>
        <p:spPr>
          <a:xfrm>
            <a:off x="1137976" y="4714551"/>
            <a:ext cx="762515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00" dirty="0"/>
              <a:t>Azure </a:t>
            </a:r>
          </a:p>
          <a:p>
            <a:pPr algn="ctr" rtl="0"/>
            <a:r>
              <a:rPr lang="en-US" sz="800" dirty="0"/>
              <a:t>Express Logic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1873025" y="4714551"/>
            <a:ext cx="48122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900" dirty="0"/>
              <a:t>Azure </a:t>
            </a:r>
          </a:p>
          <a:p>
            <a:r>
              <a:rPr lang="en-US" sz="900" dirty="0"/>
              <a:t>NSG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4153306" y="4714551"/>
            <a:ext cx="65274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 Key Vault</a:t>
            </a:r>
          </a:p>
        </p:txBody>
      </p:sp>
      <p:pic>
        <p:nvPicPr>
          <p:cNvPr id="352" name="תמונה 3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779" y="5173563"/>
            <a:ext cx="288000" cy="288000"/>
          </a:xfrm>
          <a:prstGeom prst="rect">
            <a:avLst/>
          </a:prstGeom>
        </p:spPr>
      </p:pic>
      <p:pic>
        <p:nvPicPr>
          <p:cNvPr id="353" name="תמונה 352" descr="תוצאת תמונה עבור azure advisor icon&quot;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088" y="5173563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4" name="TextBox 353"/>
          <p:cNvSpPr txBox="1"/>
          <p:nvPr/>
        </p:nvSpPr>
        <p:spPr>
          <a:xfrm>
            <a:off x="1906799" y="5535752"/>
            <a:ext cx="56457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900" dirty="0"/>
              <a:t>Azure</a:t>
            </a:r>
          </a:p>
          <a:p>
            <a:r>
              <a:rPr lang="en-US" sz="900" dirty="0"/>
              <a:t> Advisor</a:t>
            </a:r>
          </a:p>
        </p:txBody>
      </p:sp>
      <p:pic>
        <p:nvPicPr>
          <p:cNvPr id="355" name="תמונה 354" descr="תוצאת תמונה עבור Azure Functions icon&quot;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970" y="4422141"/>
            <a:ext cx="472542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6" name="תמונה 3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2011" y="4422141"/>
            <a:ext cx="394077" cy="288000"/>
          </a:xfrm>
          <a:prstGeom prst="rect">
            <a:avLst/>
          </a:prstGeom>
        </p:spPr>
      </p:pic>
      <p:cxnSp>
        <p:nvCxnSpPr>
          <p:cNvPr id="357" name="מחבר מרפקי 356"/>
          <p:cNvCxnSpPr/>
          <p:nvPr/>
        </p:nvCxnSpPr>
        <p:spPr>
          <a:xfrm flipV="1">
            <a:off x="3075512" y="4526918"/>
            <a:ext cx="506499" cy="78447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9" name="תמונה 35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5901" y="5173563"/>
            <a:ext cx="288000" cy="288000"/>
          </a:xfrm>
          <a:prstGeom prst="rect">
            <a:avLst/>
          </a:prstGeom>
        </p:spPr>
      </p:pic>
      <p:sp>
        <p:nvSpPr>
          <p:cNvPr id="361" name="TextBox 360"/>
          <p:cNvSpPr txBox="1"/>
          <p:nvPr/>
        </p:nvSpPr>
        <p:spPr>
          <a:xfrm>
            <a:off x="2696326" y="5536083"/>
            <a:ext cx="63991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900" dirty="0"/>
              <a:t>Express</a:t>
            </a:r>
          </a:p>
          <a:p>
            <a:pPr algn="ctr"/>
            <a:r>
              <a:rPr lang="en-US" sz="900" dirty="0"/>
              <a:t>Route</a:t>
            </a:r>
          </a:p>
        </p:txBody>
      </p:sp>
      <p:sp>
        <p:nvSpPr>
          <p:cNvPr id="362" name="TextBox 361"/>
          <p:cNvSpPr txBox="1"/>
          <p:nvPr/>
        </p:nvSpPr>
        <p:spPr>
          <a:xfrm>
            <a:off x="4152968" y="5535752"/>
            <a:ext cx="8210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VPN Gateway</a:t>
            </a:r>
          </a:p>
        </p:txBody>
      </p:sp>
      <p:sp>
        <p:nvSpPr>
          <p:cNvPr id="364" name="TextBox 363"/>
          <p:cNvSpPr txBox="1"/>
          <p:nvPr/>
        </p:nvSpPr>
        <p:spPr>
          <a:xfrm>
            <a:off x="1292466" y="4016857"/>
            <a:ext cx="45557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 AD</a:t>
            </a:r>
          </a:p>
        </p:txBody>
      </p:sp>
      <p:sp>
        <p:nvSpPr>
          <p:cNvPr id="365" name="TextBox 364"/>
          <p:cNvSpPr txBox="1"/>
          <p:nvPr/>
        </p:nvSpPr>
        <p:spPr>
          <a:xfrm>
            <a:off x="2835363" y="4714551"/>
            <a:ext cx="891654" cy="5078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900" dirty="0"/>
              <a:t>Azure Function</a:t>
            </a:r>
          </a:p>
          <a:p>
            <a:pPr algn="ctr"/>
            <a:r>
              <a:rPr lang="en-US" sz="900" dirty="0"/>
              <a:t> + Mender </a:t>
            </a:r>
          </a:p>
          <a:p>
            <a:endParaRPr lang="en-US" sz="900" dirty="0"/>
          </a:p>
        </p:txBody>
      </p:sp>
      <p:sp>
        <p:nvSpPr>
          <p:cNvPr id="366" name="TextBox 365"/>
          <p:cNvSpPr txBox="1"/>
          <p:nvPr/>
        </p:nvSpPr>
        <p:spPr>
          <a:xfrm>
            <a:off x="1120913" y="5535752"/>
            <a:ext cx="75373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900" dirty="0"/>
              <a:t>Azure DDos </a:t>
            </a:r>
          </a:p>
          <a:p>
            <a:r>
              <a:rPr lang="en-US" sz="900" dirty="0"/>
              <a:t>Protection</a:t>
            </a:r>
          </a:p>
        </p:txBody>
      </p:sp>
      <p:sp>
        <p:nvSpPr>
          <p:cNvPr id="367" name="TextBox 366"/>
          <p:cNvSpPr txBox="1"/>
          <p:nvPr/>
        </p:nvSpPr>
        <p:spPr>
          <a:xfrm>
            <a:off x="3535105" y="5535752"/>
            <a:ext cx="63991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900" dirty="0"/>
              <a:t>Express</a:t>
            </a:r>
          </a:p>
          <a:p>
            <a:r>
              <a:rPr lang="en-US" sz="900" dirty="0"/>
              <a:t>Route</a:t>
            </a:r>
          </a:p>
        </p:txBody>
      </p:sp>
      <p:pic>
        <p:nvPicPr>
          <p:cNvPr id="369" name="תמונה 36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3121" y="3683367"/>
            <a:ext cx="324000" cy="324000"/>
          </a:xfrm>
          <a:prstGeom prst="rect">
            <a:avLst/>
          </a:prstGeom>
        </p:spPr>
      </p:pic>
      <p:sp>
        <p:nvSpPr>
          <p:cNvPr id="370" name="TextBox 369"/>
          <p:cNvSpPr txBox="1"/>
          <p:nvPr/>
        </p:nvSpPr>
        <p:spPr>
          <a:xfrm>
            <a:off x="5304560" y="4021496"/>
            <a:ext cx="64633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900" dirty="0"/>
              <a:t>Azure </a:t>
            </a:r>
          </a:p>
          <a:p>
            <a:r>
              <a:rPr lang="en-US" sz="900" dirty="0"/>
              <a:t>IoT Hub</a:t>
            </a:r>
          </a:p>
        </p:txBody>
      </p:sp>
      <p:sp>
        <p:nvSpPr>
          <p:cNvPr id="371" name="TextBox 370"/>
          <p:cNvSpPr txBox="1"/>
          <p:nvPr/>
        </p:nvSpPr>
        <p:spPr>
          <a:xfrm>
            <a:off x="6881019" y="4076174"/>
            <a:ext cx="6490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900" dirty="0"/>
              <a:t>Azure</a:t>
            </a:r>
          </a:p>
          <a:p>
            <a:r>
              <a:rPr lang="en-US" sz="900" dirty="0"/>
              <a:t> Search</a:t>
            </a:r>
          </a:p>
        </p:txBody>
      </p:sp>
      <p:sp>
        <p:nvSpPr>
          <p:cNvPr id="372" name="TextBox 371"/>
          <p:cNvSpPr txBox="1"/>
          <p:nvPr/>
        </p:nvSpPr>
        <p:spPr>
          <a:xfrm>
            <a:off x="7626092" y="4021496"/>
            <a:ext cx="79541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Log Analytics</a:t>
            </a:r>
          </a:p>
        </p:txBody>
      </p:sp>
      <p:sp>
        <p:nvSpPr>
          <p:cNvPr id="373" name="TextBox 372"/>
          <p:cNvSpPr txBox="1"/>
          <p:nvPr/>
        </p:nvSpPr>
        <p:spPr>
          <a:xfrm>
            <a:off x="6126774" y="4837920"/>
            <a:ext cx="48122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900" dirty="0"/>
              <a:t>Azure </a:t>
            </a:r>
          </a:p>
          <a:p>
            <a:r>
              <a:rPr lang="en-US" sz="900" dirty="0"/>
              <a:t>Elastic</a:t>
            </a:r>
          </a:p>
        </p:txBody>
      </p:sp>
      <p:sp>
        <p:nvSpPr>
          <p:cNvPr id="374" name="TextBox 373"/>
          <p:cNvSpPr txBox="1"/>
          <p:nvPr/>
        </p:nvSpPr>
        <p:spPr>
          <a:xfrm>
            <a:off x="5974265" y="5606052"/>
            <a:ext cx="78624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VM’s</a:t>
            </a:r>
          </a:p>
        </p:txBody>
      </p:sp>
      <p:sp>
        <p:nvSpPr>
          <p:cNvPr id="375" name="TextBox 374"/>
          <p:cNvSpPr txBox="1"/>
          <p:nvPr/>
        </p:nvSpPr>
        <p:spPr>
          <a:xfrm>
            <a:off x="5283943" y="5600476"/>
            <a:ext cx="66556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Functions </a:t>
            </a:r>
          </a:p>
        </p:txBody>
      </p:sp>
      <p:pic>
        <p:nvPicPr>
          <p:cNvPr id="377" name="תמונה 376"/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6199803" y="3683367"/>
            <a:ext cx="324000" cy="324000"/>
          </a:xfrm>
          <a:prstGeom prst="rect">
            <a:avLst/>
          </a:prstGeom>
        </p:spPr>
      </p:pic>
      <p:sp>
        <p:nvSpPr>
          <p:cNvPr id="378" name="TextBox 377"/>
          <p:cNvSpPr txBox="1"/>
          <p:nvPr/>
        </p:nvSpPr>
        <p:spPr>
          <a:xfrm>
            <a:off x="6003574" y="4021496"/>
            <a:ext cx="72762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Monitor dashboard </a:t>
            </a:r>
          </a:p>
        </p:txBody>
      </p:sp>
      <p:pic>
        <p:nvPicPr>
          <p:cNvPr id="379" name="תמונה 378" descr="תוצאת תמונה עבור Azure Search icon&quot;"/>
          <p:cNvPicPr preferRelativeResize="0">
            <a:picLocks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685" y="3665367"/>
            <a:ext cx="46886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2" name="תמונה 381"/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6199803" y="4471500"/>
            <a:ext cx="324000" cy="324000"/>
          </a:xfrm>
          <a:prstGeom prst="rect">
            <a:avLst/>
          </a:prstGeom>
        </p:spPr>
      </p:pic>
      <p:pic>
        <p:nvPicPr>
          <p:cNvPr id="383" name="תמונה 382" descr="תוצאת תמונה עבור Azure Data Lake Analytics icon&quot;"/>
          <p:cNvPicPr preferRelativeResize="0">
            <a:picLocks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679" y="4479273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5" name="TextBox 384"/>
          <p:cNvSpPr txBox="1"/>
          <p:nvPr/>
        </p:nvSpPr>
        <p:spPr>
          <a:xfrm>
            <a:off x="6686029" y="4802992"/>
            <a:ext cx="84510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900" dirty="0"/>
              <a:t>Azure Data </a:t>
            </a:r>
          </a:p>
          <a:p>
            <a:pPr algn="ctr"/>
            <a:r>
              <a:rPr lang="en-US" sz="900" dirty="0"/>
              <a:t>Lake Analytics</a:t>
            </a:r>
          </a:p>
        </p:txBody>
      </p:sp>
      <p:sp>
        <p:nvSpPr>
          <p:cNvPr id="386" name="TextBox 385"/>
          <p:cNvSpPr txBox="1"/>
          <p:nvPr/>
        </p:nvSpPr>
        <p:spPr>
          <a:xfrm>
            <a:off x="7614600" y="4802992"/>
            <a:ext cx="900913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Stream Analytics</a:t>
            </a:r>
          </a:p>
        </p:txBody>
      </p:sp>
      <p:pic>
        <p:nvPicPr>
          <p:cNvPr id="387" name="תמונה 386" descr="תוצאת תמונה עבור Azure Functions icon&quot;"/>
          <p:cNvPicPr preferRelativeResize="0">
            <a:picLocks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121" y="526678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8" name="תמונה 387" descr="תוצאת תמונה עבור azure virtual machine icon&quot;"/>
          <p:cNvPicPr preferRelativeResize="0">
            <a:picLocks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803" y="525000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" name="תמונה 388" descr="תוצאת תמונה עבור Azure Advanced Threat Protection icon&quot;"/>
          <p:cNvPicPr preferRelativeResize="0">
            <a:picLocks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366" y="5233288"/>
            <a:ext cx="565187" cy="38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0" name="TextBox 389"/>
          <p:cNvSpPr txBox="1"/>
          <p:nvPr/>
        </p:nvSpPr>
        <p:spPr>
          <a:xfrm>
            <a:off x="6729751" y="5606052"/>
            <a:ext cx="101662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900" dirty="0"/>
              <a:t>Azure </a:t>
            </a:r>
            <a:r>
              <a:rPr lang="he-IL" sz="900" dirty="0"/>
              <a:t>Advanced </a:t>
            </a:r>
          </a:p>
          <a:p>
            <a:pPr algn="ctr" rtl="0"/>
            <a:r>
              <a:rPr lang="he-IL" sz="900" dirty="0"/>
              <a:t>Threat Protection</a:t>
            </a:r>
          </a:p>
        </p:txBody>
      </p:sp>
      <p:sp>
        <p:nvSpPr>
          <p:cNvPr id="392" name="Rounded Rectangle 273">
            <a:extLst>
              <a:ext uri="{FF2B5EF4-FFF2-40B4-BE49-F238E27FC236}">
                <a16:creationId xmlns:a16="http://schemas.microsoft.com/office/drawing/2014/main" id="{09303137-A8F5-487C-BA3B-7BE409607FF5}"/>
              </a:ext>
            </a:extLst>
          </p:cNvPr>
          <p:cNvSpPr/>
          <p:nvPr/>
        </p:nvSpPr>
        <p:spPr bwMode="gray">
          <a:xfrm>
            <a:off x="1116395" y="3454591"/>
            <a:ext cx="3931765" cy="2552841"/>
          </a:xfrm>
          <a:prstGeom prst="roundRect">
            <a:avLst/>
          </a:prstGeom>
          <a:noFill/>
          <a:ln w="19050" algn="ctr">
            <a:solidFill>
              <a:schemeClr val="bg1">
                <a:lumMod val="65000"/>
              </a:schemeClr>
            </a:solidFill>
            <a:prstDash val="dashDot"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93" name="Rounded Rectangle 273">
            <a:extLst>
              <a:ext uri="{FF2B5EF4-FFF2-40B4-BE49-F238E27FC236}">
                <a16:creationId xmlns:a16="http://schemas.microsoft.com/office/drawing/2014/main" id="{09303137-A8F5-487C-BA3B-7BE409607FF5}"/>
              </a:ext>
            </a:extLst>
          </p:cNvPr>
          <p:cNvSpPr/>
          <p:nvPr/>
        </p:nvSpPr>
        <p:spPr bwMode="gray">
          <a:xfrm>
            <a:off x="5163754" y="3495089"/>
            <a:ext cx="3351759" cy="2512343"/>
          </a:xfrm>
          <a:prstGeom prst="roundRect">
            <a:avLst/>
          </a:prstGeom>
          <a:noFill/>
          <a:ln w="19050" algn="ctr">
            <a:solidFill>
              <a:schemeClr val="bg1">
                <a:lumMod val="65000"/>
              </a:schemeClr>
            </a:solidFill>
            <a:prstDash val="dashDot"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94" name="Freeform 8">
            <a:extLst>
              <a:ext uri="{FF2B5EF4-FFF2-40B4-BE49-F238E27FC236}">
                <a16:creationId xmlns:a16="http://schemas.microsoft.com/office/drawing/2014/main" id="{2898190F-8F61-46EA-8806-0ABAB923C6B5}"/>
              </a:ext>
            </a:extLst>
          </p:cNvPr>
          <p:cNvSpPr>
            <a:spLocks/>
          </p:cNvSpPr>
          <p:nvPr/>
        </p:nvSpPr>
        <p:spPr bwMode="blackWhite">
          <a:xfrm>
            <a:off x="5108766" y="4541721"/>
            <a:ext cx="190730" cy="382411"/>
          </a:xfrm>
          <a:custGeom>
            <a:avLst/>
            <a:gdLst>
              <a:gd name="T0" fmla="*/ 2147483647 w 976"/>
              <a:gd name="T1" fmla="*/ 2147483647 h 1811"/>
              <a:gd name="T2" fmla="*/ 2147483647 w 976"/>
              <a:gd name="T3" fmla="*/ 2147483647 h 1811"/>
              <a:gd name="T4" fmla="*/ 2147483647 w 976"/>
              <a:gd name="T5" fmla="*/ 2147483647 h 1811"/>
              <a:gd name="T6" fmla="*/ 2147483647 w 976"/>
              <a:gd name="T7" fmla="*/ 2147483647 h 1811"/>
              <a:gd name="T8" fmla="*/ 2147483647 w 976"/>
              <a:gd name="T9" fmla="*/ 2147483647 h 1811"/>
              <a:gd name="T10" fmla="*/ 2147483647 w 976"/>
              <a:gd name="T11" fmla="*/ 2147483647 h 1811"/>
              <a:gd name="T12" fmla="*/ 2147483647 w 976"/>
              <a:gd name="T13" fmla="*/ 2147483647 h 1811"/>
              <a:gd name="T14" fmla="*/ 2147483647 w 976"/>
              <a:gd name="T15" fmla="*/ 2147483647 h 1811"/>
              <a:gd name="T16" fmla="*/ 2147483647 w 976"/>
              <a:gd name="T17" fmla="*/ 2147483647 h 1811"/>
              <a:gd name="T18" fmla="*/ 2147483647 w 976"/>
              <a:gd name="T19" fmla="*/ 2147483647 h 1811"/>
              <a:gd name="T20" fmla="*/ 2147483647 w 976"/>
              <a:gd name="T21" fmla="*/ 2147483647 h 1811"/>
              <a:gd name="T22" fmla="*/ 2147483647 w 976"/>
              <a:gd name="T23" fmla="*/ 2147483647 h 1811"/>
              <a:gd name="T24" fmla="*/ 2147483647 w 976"/>
              <a:gd name="T25" fmla="*/ 2147483647 h 1811"/>
              <a:gd name="T26" fmla="*/ 2147483647 w 976"/>
              <a:gd name="T27" fmla="*/ 2147483647 h 1811"/>
              <a:gd name="T28" fmla="*/ 2147483647 w 976"/>
              <a:gd name="T29" fmla="*/ 2147483647 h 1811"/>
              <a:gd name="T30" fmla="*/ 2147483647 w 976"/>
              <a:gd name="T31" fmla="*/ 2147483647 h 1811"/>
              <a:gd name="T32" fmla="*/ 2147483647 w 976"/>
              <a:gd name="T33" fmla="*/ 2147483647 h 1811"/>
              <a:gd name="T34" fmla="*/ 2147483647 w 976"/>
              <a:gd name="T35" fmla="*/ 2147483647 h 1811"/>
              <a:gd name="T36" fmla="*/ 2147483647 w 976"/>
              <a:gd name="T37" fmla="*/ 2147483647 h 1811"/>
              <a:gd name="T38" fmla="*/ 2147483647 w 976"/>
              <a:gd name="T39" fmla="*/ 2147483647 h 1811"/>
              <a:gd name="T40" fmla="*/ 2147483647 w 976"/>
              <a:gd name="T41" fmla="*/ 2147483647 h 1811"/>
              <a:gd name="T42" fmla="*/ 2147483647 w 976"/>
              <a:gd name="T43" fmla="*/ 2147483647 h 1811"/>
              <a:gd name="T44" fmla="*/ 2147483647 w 976"/>
              <a:gd name="T45" fmla="*/ 2147483647 h 1811"/>
              <a:gd name="T46" fmla="*/ 2147483647 w 976"/>
              <a:gd name="T47" fmla="*/ 2147483647 h 1811"/>
              <a:gd name="T48" fmla="*/ 2147483647 w 976"/>
              <a:gd name="T49" fmla="*/ 2147483647 h 1811"/>
              <a:gd name="T50" fmla="*/ 2147483647 w 976"/>
              <a:gd name="T51" fmla="*/ 2147483647 h 1811"/>
              <a:gd name="T52" fmla="*/ 2147483647 w 976"/>
              <a:gd name="T53" fmla="*/ 2147483647 h 1811"/>
              <a:gd name="T54" fmla="*/ 2147483647 w 976"/>
              <a:gd name="T55" fmla="*/ 2147483647 h 1811"/>
              <a:gd name="T56" fmla="*/ 2147483647 w 976"/>
              <a:gd name="T57" fmla="*/ 2147483647 h 1811"/>
              <a:gd name="T58" fmla="*/ 2147483647 w 976"/>
              <a:gd name="T59" fmla="*/ 2147483647 h 1811"/>
              <a:gd name="T60" fmla="*/ 2147483647 w 976"/>
              <a:gd name="T61" fmla="*/ 2147483647 h 1811"/>
              <a:gd name="T62" fmla="*/ 2147483647 w 976"/>
              <a:gd name="T63" fmla="*/ 2147483647 h 1811"/>
              <a:gd name="T64" fmla="*/ 2147483647 w 976"/>
              <a:gd name="T65" fmla="*/ 2147483647 h 1811"/>
              <a:gd name="T66" fmla="*/ 2147483647 w 976"/>
              <a:gd name="T67" fmla="*/ 2147483647 h 1811"/>
              <a:gd name="T68" fmla="*/ 2147483647 w 976"/>
              <a:gd name="T69" fmla="*/ 2147483647 h 1811"/>
              <a:gd name="T70" fmla="*/ 2147483647 w 976"/>
              <a:gd name="T71" fmla="*/ 2147483647 h 181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976"/>
              <a:gd name="T109" fmla="*/ 0 h 1811"/>
              <a:gd name="T110" fmla="*/ 976 w 976"/>
              <a:gd name="T111" fmla="*/ 1811 h 1811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976" h="1811">
                <a:moveTo>
                  <a:pt x="279" y="1669"/>
                </a:moveTo>
                <a:lnTo>
                  <a:pt x="338" y="1654"/>
                </a:lnTo>
                <a:lnTo>
                  <a:pt x="394" y="1635"/>
                </a:lnTo>
                <a:lnTo>
                  <a:pt x="449" y="1612"/>
                </a:lnTo>
                <a:lnTo>
                  <a:pt x="502" y="1585"/>
                </a:lnTo>
                <a:lnTo>
                  <a:pt x="553" y="1555"/>
                </a:lnTo>
                <a:lnTo>
                  <a:pt x="601" y="1520"/>
                </a:lnTo>
                <a:lnTo>
                  <a:pt x="651" y="1485"/>
                </a:lnTo>
                <a:lnTo>
                  <a:pt x="697" y="1447"/>
                </a:lnTo>
                <a:lnTo>
                  <a:pt x="741" y="1405"/>
                </a:lnTo>
                <a:lnTo>
                  <a:pt x="782" y="1361"/>
                </a:lnTo>
                <a:lnTo>
                  <a:pt x="818" y="1313"/>
                </a:lnTo>
                <a:lnTo>
                  <a:pt x="851" y="1263"/>
                </a:lnTo>
                <a:lnTo>
                  <a:pt x="882" y="1210"/>
                </a:lnTo>
                <a:lnTo>
                  <a:pt x="908" y="1156"/>
                </a:lnTo>
                <a:lnTo>
                  <a:pt x="929" y="1100"/>
                </a:lnTo>
                <a:lnTo>
                  <a:pt x="947" y="1043"/>
                </a:lnTo>
                <a:lnTo>
                  <a:pt x="961" y="984"/>
                </a:lnTo>
                <a:lnTo>
                  <a:pt x="970" y="924"/>
                </a:lnTo>
                <a:lnTo>
                  <a:pt x="975" y="865"/>
                </a:lnTo>
                <a:lnTo>
                  <a:pt x="975" y="804"/>
                </a:lnTo>
                <a:lnTo>
                  <a:pt x="972" y="744"/>
                </a:lnTo>
                <a:lnTo>
                  <a:pt x="963" y="685"/>
                </a:lnTo>
                <a:lnTo>
                  <a:pt x="950" y="625"/>
                </a:lnTo>
                <a:lnTo>
                  <a:pt x="935" y="567"/>
                </a:lnTo>
                <a:lnTo>
                  <a:pt x="913" y="511"/>
                </a:lnTo>
                <a:lnTo>
                  <a:pt x="889" y="456"/>
                </a:lnTo>
                <a:lnTo>
                  <a:pt x="859" y="403"/>
                </a:lnTo>
                <a:lnTo>
                  <a:pt x="826" y="352"/>
                </a:lnTo>
                <a:lnTo>
                  <a:pt x="790" y="304"/>
                </a:lnTo>
                <a:lnTo>
                  <a:pt x="751" y="259"/>
                </a:lnTo>
                <a:lnTo>
                  <a:pt x="708" y="216"/>
                </a:lnTo>
                <a:lnTo>
                  <a:pt x="662" y="178"/>
                </a:lnTo>
                <a:lnTo>
                  <a:pt x="614" y="142"/>
                </a:lnTo>
                <a:lnTo>
                  <a:pt x="563" y="109"/>
                </a:lnTo>
                <a:lnTo>
                  <a:pt x="510" y="81"/>
                </a:lnTo>
                <a:lnTo>
                  <a:pt x="455" y="56"/>
                </a:lnTo>
                <a:lnTo>
                  <a:pt x="398" y="36"/>
                </a:lnTo>
                <a:lnTo>
                  <a:pt x="340" y="20"/>
                </a:lnTo>
                <a:lnTo>
                  <a:pt x="281" y="8"/>
                </a:lnTo>
                <a:lnTo>
                  <a:pt x="222" y="0"/>
                </a:lnTo>
                <a:lnTo>
                  <a:pt x="294" y="112"/>
                </a:lnTo>
                <a:lnTo>
                  <a:pt x="369" y="222"/>
                </a:lnTo>
                <a:lnTo>
                  <a:pt x="226" y="434"/>
                </a:lnTo>
                <a:lnTo>
                  <a:pt x="268" y="446"/>
                </a:lnTo>
                <a:lnTo>
                  <a:pt x="306" y="463"/>
                </a:lnTo>
                <a:lnTo>
                  <a:pt x="344" y="483"/>
                </a:lnTo>
                <a:lnTo>
                  <a:pt x="379" y="508"/>
                </a:lnTo>
                <a:lnTo>
                  <a:pt x="411" y="536"/>
                </a:lnTo>
                <a:lnTo>
                  <a:pt x="440" y="567"/>
                </a:lnTo>
                <a:lnTo>
                  <a:pt x="467" y="601"/>
                </a:lnTo>
                <a:lnTo>
                  <a:pt x="489" y="637"/>
                </a:lnTo>
                <a:lnTo>
                  <a:pt x="508" y="676"/>
                </a:lnTo>
                <a:lnTo>
                  <a:pt x="521" y="716"/>
                </a:lnTo>
                <a:lnTo>
                  <a:pt x="531" y="758"/>
                </a:lnTo>
                <a:lnTo>
                  <a:pt x="538" y="801"/>
                </a:lnTo>
                <a:lnTo>
                  <a:pt x="539" y="843"/>
                </a:lnTo>
                <a:lnTo>
                  <a:pt x="536" y="886"/>
                </a:lnTo>
                <a:lnTo>
                  <a:pt x="529" y="928"/>
                </a:lnTo>
                <a:lnTo>
                  <a:pt x="517" y="969"/>
                </a:lnTo>
                <a:lnTo>
                  <a:pt x="501" y="1009"/>
                </a:lnTo>
                <a:lnTo>
                  <a:pt x="482" y="1046"/>
                </a:lnTo>
                <a:lnTo>
                  <a:pt x="458" y="1082"/>
                </a:lnTo>
                <a:lnTo>
                  <a:pt x="431" y="1115"/>
                </a:lnTo>
                <a:lnTo>
                  <a:pt x="401" y="1145"/>
                </a:lnTo>
                <a:lnTo>
                  <a:pt x="367" y="1172"/>
                </a:lnTo>
                <a:lnTo>
                  <a:pt x="331" y="1196"/>
                </a:lnTo>
                <a:lnTo>
                  <a:pt x="293" y="1215"/>
                </a:lnTo>
                <a:lnTo>
                  <a:pt x="253" y="1230"/>
                </a:lnTo>
                <a:lnTo>
                  <a:pt x="253" y="1093"/>
                </a:lnTo>
                <a:lnTo>
                  <a:pt x="0" y="1420"/>
                </a:lnTo>
                <a:lnTo>
                  <a:pt x="279" y="1810"/>
                </a:lnTo>
                <a:lnTo>
                  <a:pt x="279" y="1669"/>
                </a:lnTo>
              </a:path>
            </a:pathLst>
          </a:custGeom>
          <a:solidFill>
            <a:schemeClr val="bg1">
              <a:lumMod val="50000"/>
            </a:schemeClr>
          </a:solidFill>
          <a:ln w="12700" cap="rnd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400" dirty="0">
              <a:solidFill>
                <a:srgbClr val="575757"/>
              </a:solidFill>
            </a:endParaRPr>
          </a:p>
        </p:txBody>
      </p:sp>
      <p:sp>
        <p:nvSpPr>
          <p:cNvPr id="395" name="Freeform 9">
            <a:extLst>
              <a:ext uri="{FF2B5EF4-FFF2-40B4-BE49-F238E27FC236}">
                <a16:creationId xmlns:a16="http://schemas.microsoft.com/office/drawing/2014/main" id="{D35E1BF8-5A52-482D-927D-CACFC58AA65B}"/>
              </a:ext>
            </a:extLst>
          </p:cNvPr>
          <p:cNvSpPr>
            <a:spLocks/>
          </p:cNvSpPr>
          <p:nvPr/>
        </p:nvSpPr>
        <p:spPr bwMode="blackWhite">
          <a:xfrm>
            <a:off x="4942013" y="4512921"/>
            <a:ext cx="211755" cy="384810"/>
          </a:xfrm>
          <a:custGeom>
            <a:avLst/>
            <a:gdLst>
              <a:gd name="T0" fmla="*/ 2147483647 w 1084"/>
              <a:gd name="T1" fmla="*/ 2147483647 h 1823"/>
              <a:gd name="T2" fmla="*/ 2147483647 w 1084"/>
              <a:gd name="T3" fmla="*/ 2147483647 h 1823"/>
              <a:gd name="T4" fmla="*/ 2147483647 w 1084"/>
              <a:gd name="T5" fmla="*/ 2147483647 h 1823"/>
              <a:gd name="T6" fmla="*/ 2147483647 w 1084"/>
              <a:gd name="T7" fmla="*/ 2147483647 h 1823"/>
              <a:gd name="T8" fmla="*/ 2147483647 w 1084"/>
              <a:gd name="T9" fmla="*/ 2147483647 h 1823"/>
              <a:gd name="T10" fmla="*/ 2147483647 w 1084"/>
              <a:gd name="T11" fmla="*/ 2147483647 h 1823"/>
              <a:gd name="T12" fmla="*/ 2147483647 w 1084"/>
              <a:gd name="T13" fmla="*/ 2147483647 h 1823"/>
              <a:gd name="T14" fmla="*/ 2147483647 w 1084"/>
              <a:gd name="T15" fmla="*/ 2147483647 h 1823"/>
              <a:gd name="T16" fmla="*/ 2147483647 w 1084"/>
              <a:gd name="T17" fmla="*/ 2147483647 h 1823"/>
              <a:gd name="T18" fmla="*/ 2147483647 w 1084"/>
              <a:gd name="T19" fmla="*/ 2147483647 h 1823"/>
              <a:gd name="T20" fmla="*/ 2147483647 w 1084"/>
              <a:gd name="T21" fmla="*/ 2147483647 h 1823"/>
              <a:gd name="T22" fmla="*/ 2147483647 w 1084"/>
              <a:gd name="T23" fmla="*/ 2147483647 h 1823"/>
              <a:gd name="T24" fmla="*/ 2147483647 w 1084"/>
              <a:gd name="T25" fmla="*/ 2147483647 h 1823"/>
              <a:gd name="T26" fmla="*/ 2147483647 w 1084"/>
              <a:gd name="T27" fmla="*/ 2147483647 h 1823"/>
              <a:gd name="T28" fmla="*/ 2147483647 w 1084"/>
              <a:gd name="T29" fmla="*/ 2147483647 h 1823"/>
              <a:gd name="T30" fmla="*/ 2147483647 w 1084"/>
              <a:gd name="T31" fmla="*/ 2147483647 h 1823"/>
              <a:gd name="T32" fmla="*/ 2147483647 w 1084"/>
              <a:gd name="T33" fmla="*/ 0 h 1823"/>
              <a:gd name="T34" fmla="*/ 2147483647 w 1084"/>
              <a:gd name="T35" fmla="*/ 2147483647 h 1823"/>
              <a:gd name="T36" fmla="*/ 2147483647 w 1084"/>
              <a:gd name="T37" fmla="*/ 2147483647 h 1823"/>
              <a:gd name="T38" fmla="*/ 2147483647 w 1084"/>
              <a:gd name="T39" fmla="*/ 2147483647 h 1823"/>
              <a:gd name="T40" fmla="*/ 2147483647 w 1084"/>
              <a:gd name="T41" fmla="*/ 2147483647 h 1823"/>
              <a:gd name="T42" fmla="*/ 2147483647 w 1084"/>
              <a:gd name="T43" fmla="*/ 2147483647 h 1823"/>
              <a:gd name="T44" fmla="*/ 2147483647 w 1084"/>
              <a:gd name="T45" fmla="*/ 2147483647 h 1823"/>
              <a:gd name="T46" fmla="*/ 2147483647 w 1084"/>
              <a:gd name="T47" fmla="*/ 2147483647 h 1823"/>
              <a:gd name="T48" fmla="*/ 2147483647 w 1084"/>
              <a:gd name="T49" fmla="*/ 2147483647 h 1823"/>
              <a:gd name="T50" fmla="*/ 2147483647 w 1084"/>
              <a:gd name="T51" fmla="*/ 2147483647 h 1823"/>
              <a:gd name="T52" fmla="*/ 2147483647 w 1084"/>
              <a:gd name="T53" fmla="*/ 2147483647 h 1823"/>
              <a:gd name="T54" fmla="*/ 2147483647 w 1084"/>
              <a:gd name="T55" fmla="*/ 2147483647 h 1823"/>
              <a:gd name="T56" fmla="*/ 2147483647 w 1084"/>
              <a:gd name="T57" fmla="*/ 2147483647 h 1823"/>
              <a:gd name="T58" fmla="*/ 2147483647 w 1084"/>
              <a:gd name="T59" fmla="*/ 2147483647 h 1823"/>
              <a:gd name="T60" fmla="*/ 2147483647 w 1084"/>
              <a:gd name="T61" fmla="*/ 2147483647 h 1823"/>
              <a:gd name="T62" fmla="*/ 2147483647 w 1084"/>
              <a:gd name="T63" fmla="*/ 2147483647 h 1823"/>
              <a:gd name="T64" fmla="*/ 2147483647 w 1084"/>
              <a:gd name="T65" fmla="*/ 2147483647 h 1823"/>
              <a:gd name="T66" fmla="*/ 2147483647 w 1084"/>
              <a:gd name="T67" fmla="*/ 2147483647 h 1823"/>
              <a:gd name="T68" fmla="*/ 2147483647 w 1084"/>
              <a:gd name="T69" fmla="*/ 2147483647 h 1823"/>
              <a:gd name="T70" fmla="*/ 2147483647 w 1084"/>
              <a:gd name="T71" fmla="*/ 2147483647 h 1823"/>
              <a:gd name="T72" fmla="*/ 2147483647 w 1084"/>
              <a:gd name="T73" fmla="*/ 2147483647 h 1823"/>
              <a:gd name="T74" fmla="*/ 2147483647 w 1084"/>
              <a:gd name="T75" fmla="*/ 2147483647 h 1823"/>
              <a:gd name="T76" fmla="*/ 2147483647 w 1084"/>
              <a:gd name="T77" fmla="*/ 2147483647 h 1823"/>
              <a:gd name="T78" fmla="*/ 2147483647 w 1084"/>
              <a:gd name="T79" fmla="*/ 2147483647 h 1823"/>
              <a:gd name="T80" fmla="*/ 2147483647 w 1084"/>
              <a:gd name="T81" fmla="*/ 2147483647 h 182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84"/>
              <a:gd name="T124" fmla="*/ 0 h 1823"/>
              <a:gd name="T125" fmla="*/ 1084 w 1084"/>
              <a:gd name="T126" fmla="*/ 1823 h 1823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84" h="1823">
                <a:moveTo>
                  <a:pt x="832" y="1394"/>
                </a:moveTo>
                <a:lnTo>
                  <a:pt x="789" y="1389"/>
                </a:lnTo>
                <a:lnTo>
                  <a:pt x="746" y="1380"/>
                </a:lnTo>
                <a:lnTo>
                  <a:pt x="705" y="1367"/>
                </a:lnTo>
                <a:lnTo>
                  <a:pt x="665" y="1349"/>
                </a:lnTo>
                <a:lnTo>
                  <a:pt x="628" y="1327"/>
                </a:lnTo>
                <a:lnTo>
                  <a:pt x="592" y="1301"/>
                </a:lnTo>
                <a:lnTo>
                  <a:pt x="559" y="1273"/>
                </a:lnTo>
                <a:lnTo>
                  <a:pt x="530" y="1240"/>
                </a:lnTo>
                <a:lnTo>
                  <a:pt x="504" y="1206"/>
                </a:lnTo>
                <a:lnTo>
                  <a:pt x="482" y="1168"/>
                </a:lnTo>
                <a:lnTo>
                  <a:pt x="464" y="1129"/>
                </a:lnTo>
                <a:lnTo>
                  <a:pt x="450" y="1087"/>
                </a:lnTo>
                <a:lnTo>
                  <a:pt x="440" y="1044"/>
                </a:lnTo>
                <a:lnTo>
                  <a:pt x="434" y="1002"/>
                </a:lnTo>
                <a:lnTo>
                  <a:pt x="434" y="958"/>
                </a:lnTo>
                <a:lnTo>
                  <a:pt x="438" y="915"/>
                </a:lnTo>
                <a:lnTo>
                  <a:pt x="446" y="872"/>
                </a:lnTo>
                <a:lnTo>
                  <a:pt x="458" y="831"/>
                </a:lnTo>
                <a:lnTo>
                  <a:pt x="475" y="790"/>
                </a:lnTo>
                <a:lnTo>
                  <a:pt x="495" y="752"/>
                </a:lnTo>
                <a:lnTo>
                  <a:pt x="520" y="716"/>
                </a:lnTo>
                <a:lnTo>
                  <a:pt x="548" y="683"/>
                </a:lnTo>
                <a:lnTo>
                  <a:pt x="580" y="653"/>
                </a:lnTo>
                <a:lnTo>
                  <a:pt x="613" y="626"/>
                </a:lnTo>
                <a:lnTo>
                  <a:pt x="651" y="603"/>
                </a:lnTo>
                <a:lnTo>
                  <a:pt x="688" y="584"/>
                </a:lnTo>
                <a:lnTo>
                  <a:pt x="727" y="569"/>
                </a:lnTo>
                <a:lnTo>
                  <a:pt x="768" y="559"/>
                </a:lnTo>
                <a:lnTo>
                  <a:pt x="809" y="552"/>
                </a:lnTo>
                <a:lnTo>
                  <a:pt x="851" y="549"/>
                </a:lnTo>
                <a:lnTo>
                  <a:pt x="851" y="675"/>
                </a:lnTo>
                <a:lnTo>
                  <a:pt x="1083" y="353"/>
                </a:lnTo>
                <a:lnTo>
                  <a:pt x="846" y="0"/>
                </a:lnTo>
                <a:lnTo>
                  <a:pt x="846" y="121"/>
                </a:lnTo>
                <a:lnTo>
                  <a:pt x="786" y="125"/>
                </a:lnTo>
                <a:lnTo>
                  <a:pt x="726" y="133"/>
                </a:lnTo>
                <a:lnTo>
                  <a:pt x="668" y="145"/>
                </a:lnTo>
                <a:lnTo>
                  <a:pt x="610" y="161"/>
                </a:lnTo>
                <a:lnTo>
                  <a:pt x="554" y="181"/>
                </a:lnTo>
                <a:lnTo>
                  <a:pt x="499" y="206"/>
                </a:lnTo>
                <a:lnTo>
                  <a:pt x="446" y="234"/>
                </a:lnTo>
                <a:lnTo>
                  <a:pt x="394" y="264"/>
                </a:lnTo>
                <a:lnTo>
                  <a:pt x="344" y="298"/>
                </a:lnTo>
                <a:lnTo>
                  <a:pt x="297" y="335"/>
                </a:lnTo>
                <a:lnTo>
                  <a:pt x="252" y="376"/>
                </a:lnTo>
                <a:lnTo>
                  <a:pt x="211" y="420"/>
                </a:lnTo>
                <a:lnTo>
                  <a:pt x="173" y="466"/>
                </a:lnTo>
                <a:lnTo>
                  <a:pt x="138" y="515"/>
                </a:lnTo>
                <a:lnTo>
                  <a:pt x="107" y="566"/>
                </a:lnTo>
                <a:lnTo>
                  <a:pt x="79" y="620"/>
                </a:lnTo>
                <a:lnTo>
                  <a:pt x="56" y="675"/>
                </a:lnTo>
                <a:lnTo>
                  <a:pt x="37" y="733"/>
                </a:lnTo>
                <a:lnTo>
                  <a:pt x="21" y="790"/>
                </a:lnTo>
                <a:lnTo>
                  <a:pt x="10" y="850"/>
                </a:lnTo>
                <a:lnTo>
                  <a:pt x="3" y="909"/>
                </a:lnTo>
                <a:lnTo>
                  <a:pt x="0" y="969"/>
                </a:lnTo>
                <a:lnTo>
                  <a:pt x="2" y="1029"/>
                </a:lnTo>
                <a:lnTo>
                  <a:pt x="7" y="1090"/>
                </a:lnTo>
                <a:lnTo>
                  <a:pt x="18" y="1148"/>
                </a:lnTo>
                <a:lnTo>
                  <a:pt x="31" y="1207"/>
                </a:lnTo>
                <a:lnTo>
                  <a:pt x="50" y="1264"/>
                </a:lnTo>
                <a:lnTo>
                  <a:pt x="73" y="1320"/>
                </a:lnTo>
                <a:lnTo>
                  <a:pt x="99" y="1374"/>
                </a:lnTo>
                <a:lnTo>
                  <a:pt x="129" y="1426"/>
                </a:lnTo>
                <a:lnTo>
                  <a:pt x="163" y="1476"/>
                </a:lnTo>
                <a:lnTo>
                  <a:pt x="200" y="1523"/>
                </a:lnTo>
                <a:lnTo>
                  <a:pt x="241" y="1568"/>
                </a:lnTo>
                <a:lnTo>
                  <a:pt x="283" y="1609"/>
                </a:lnTo>
                <a:lnTo>
                  <a:pt x="330" y="1647"/>
                </a:lnTo>
                <a:lnTo>
                  <a:pt x="379" y="1682"/>
                </a:lnTo>
                <a:lnTo>
                  <a:pt x="431" y="1713"/>
                </a:lnTo>
                <a:lnTo>
                  <a:pt x="484" y="1741"/>
                </a:lnTo>
                <a:lnTo>
                  <a:pt x="539" y="1765"/>
                </a:lnTo>
                <a:lnTo>
                  <a:pt x="595" y="1784"/>
                </a:lnTo>
                <a:lnTo>
                  <a:pt x="654" y="1800"/>
                </a:lnTo>
                <a:lnTo>
                  <a:pt x="713" y="1812"/>
                </a:lnTo>
                <a:lnTo>
                  <a:pt x="772" y="1819"/>
                </a:lnTo>
                <a:lnTo>
                  <a:pt x="833" y="1822"/>
                </a:lnTo>
                <a:lnTo>
                  <a:pt x="893" y="1821"/>
                </a:lnTo>
                <a:lnTo>
                  <a:pt x="708" y="1557"/>
                </a:lnTo>
                <a:lnTo>
                  <a:pt x="832" y="1394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97" name="TextBox 396"/>
          <p:cNvSpPr txBox="1"/>
          <p:nvPr/>
        </p:nvSpPr>
        <p:spPr>
          <a:xfrm>
            <a:off x="7679082" y="5514872"/>
            <a:ext cx="786241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00" dirty="0"/>
              <a:t>Azure Security center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5292538" y="4802992"/>
            <a:ext cx="55656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900" dirty="0"/>
              <a:t>Azure </a:t>
            </a:r>
          </a:p>
          <a:p>
            <a:r>
              <a:rPr lang="en-US" sz="900" dirty="0"/>
              <a:t>Policy</a:t>
            </a:r>
          </a:p>
        </p:txBody>
      </p:sp>
      <p:sp>
        <p:nvSpPr>
          <p:cNvPr id="425" name="Freeform 8">
            <a:extLst>
              <a:ext uri="{FF2B5EF4-FFF2-40B4-BE49-F238E27FC236}">
                <a16:creationId xmlns:a16="http://schemas.microsoft.com/office/drawing/2014/main" id="{2898190F-8F61-46EA-8806-0ABAB923C6B5}"/>
              </a:ext>
            </a:extLst>
          </p:cNvPr>
          <p:cNvSpPr>
            <a:spLocks/>
          </p:cNvSpPr>
          <p:nvPr/>
        </p:nvSpPr>
        <p:spPr bwMode="blackWhite">
          <a:xfrm>
            <a:off x="8561561" y="4567212"/>
            <a:ext cx="190730" cy="382411"/>
          </a:xfrm>
          <a:custGeom>
            <a:avLst/>
            <a:gdLst>
              <a:gd name="T0" fmla="*/ 2147483647 w 976"/>
              <a:gd name="T1" fmla="*/ 2147483647 h 1811"/>
              <a:gd name="T2" fmla="*/ 2147483647 w 976"/>
              <a:gd name="T3" fmla="*/ 2147483647 h 1811"/>
              <a:gd name="T4" fmla="*/ 2147483647 w 976"/>
              <a:gd name="T5" fmla="*/ 2147483647 h 1811"/>
              <a:gd name="T6" fmla="*/ 2147483647 w 976"/>
              <a:gd name="T7" fmla="*/ 2147483647 h 1811"/>
              <a:gd name="T8" fmla="*/ 2147483647 w 976"/>
              <a:gd name="T9" fmla="*/ 2147483647 h 1811"/>
              <a:gd name="T10" fmla="*/ 2147483647 w 976"/>
              <a:gd name="T11" fmla="*/ 2147483647 h 1811"/>
              <a:gd name="T12" fmla="*/ 2147483647 w 976"/>
              <a:gd name="T13" fmla="*/ 2147483647 h 1811"/>
              <a:gd name="T14" fmla="*/ 2147483647 w 976"/>
              <a:gd name="T15" fmla="*/ 2147483647 h 1811"/>
              <a:gd name="T16" fmla="*/ 2147483647 w 976"/>
              <a:gd name="T17" fmla="*/ 2147483647 h 1811"/>
              <a:gd name="T18" fmla="*/ 2147483647 w 976"/>
              <a:gd name="T19" fmla="*/ 2147483647 h 1811"/>
              <a:gd name="T20" fmla="*/ 2147483647 w 976"/>
              <a:gd name="T21" fmla="*/ 2147483647 h 1811"/>
              <a:gd name="T22" fmla="*/ 2147483647 w 976"/>
              <a:gd name="T23" fmla="*/ 2147483647 h 1811"/>
              <a:gd name="T24" fmla="*/ 2147483647 w 976"/>
              <a:gd name="T25" fmla="*/ 2147483647 h 1811"/>
              <a:gd name="T26" fmla="*/ 2147483647 w 976"/>
              <a:gd name="T27" fmla="*/ 2147483647 h 1811"/>
              <a:gd name="T28" fmla="*/ 2147483647 w 976"/>
              <a:gd name="T29" fmla="*/ 2147483647 h 1811"/>
              <a:gd name="T30" fmla="*/ 2147483647 w 976"/>
              <a:gd name="T31" fmla="*/ 2147483647 h 1811"/>
              <a:gd name="T32" fmla="*/ 2147483647 w 976"/>
              <a:gd name="T33" fmla="*/ 2147483647 h 1811"/>
              <a:gd name="T34" fmla="*/ 2147483647 w 976"/>
              <a:gd name="T35" fmla="*/ 2147483647 h 1811"/>
              <a:gd name="T36" fmla="*/ 2147483647 w 976"/>
              <a:gd name="T37" fmla="*/ 2147483647 h 1811"/>
              <a:gd name="T38" fmla="*/ 2147483647 w 976"/>
              <a:gd name="T39" fmla="*/ 2147483647 h 1811"/>
              <a:gd name="T40" fmla="*/ 2147483647 w 976"/>
              <a:gd name="T41" fmla="*/ 2147483647 h 1811"/>
              <a:gd name="T42" fmla="*/ 2147483647 w 976"/>
              <a:gd name="T43" fmla="*/ 2147483647 h 1811"/>
              <a:gd name="T44" fmla="*/ 2147483647 w 976"/>
              <a:gd name="T45" fmla="*/ 2147483647 h 1811"/>
              <a:gd name="T46" fmla="*/ 2147483647 w 976"/>
              <a:gd name="T47" fmla="*/ 2147483647 h 1811"/>
              <a:gd name="T48" fmla="*/ 2147483647 w 976"/>
              <a:gd name="T49" fmla="*/ 2147483647 h 1811"/>
              <a:gd name="T50" fmla="*/ 2147483647 w 976"/>
              <a:gd name="T51" fmla="*/ 2147483647 h 1811"/>
              <a:gd name="T52" fmla="*/ 2147483647 w 976"/>
              <a:gd name="T53" fmla="*/ 2147483647 h 1811"/>
              <a:gd name="T54" fmla="*/ 2147483647 w 976"/>
              <a:gd name="T55" fmla="*/ 2147483647 h 1811"/>
              <a:gd name="T56" fmla="*/ 2147483647 w 976"/>
              <a:gd name="T57" fmla="*/ 2147483647 h 1811"/>
              <a:gd name="T58" fmla="*/ 2147483647 w 976"/>
              <a:gd name="T59" fmla="*/ 2147483647 h 1811"/>
              <a:gd name="T60" fmla="*/ 2147483647 w 976"/>
              <a:gd name="T61" fmla="*/ 2147483647 h 1811"/>
              <a:gd name="T62" fmla="*/ 2147483647 w 976"/>
              <a:gd name="T63" fmla="*/ 2147483647 h 1811"/>
              <a:gd name="T64" fmla="*/ 2147483647 w 976"/>
              <a:gd name="T65" fmla="*/ 2147483647 h 1811"/>
              <a:gd name="T66" fmla="*/ 2147483647 w 976"/>
              <a:gd name="T67" fmla="*/ 2147483647 h 1811"/>
              <a:gd name="T68" fmla="*/ 2147483647 w 976"/>
              <a:gd name="T69" fmla="*/ 2147483647 h 1811"/>
              <a:gd name="T70" fmla="*/ 2147483647 w 976"/>
              <a:gd name="T71" fmla="*/ 2147483647 h 181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976"/>
              <a:gd name="T109" fmla="*/ 0 h 1811"/>
              <a:gd name="T110" fmla="*/ 976 w 976"/>
              <a:gd name="T111" fmla="*/ 1811 h 1811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976" h="1811">
                <a:moveTo>
                  <a:pt x="279" y="1669"/>
                </a:moveTo>
                <a:lnTo>
                  <a:pt x="338" y="1654"/>
                </a:lnTo>
                <a:lnTo>
                  <a:pt x="394" y="1635"/>
                </a:lnTo>
                <a:lnTo>
                  <a:pt x="449" y="1612"/>
                </a:lnTo>
                <a:lnTo>
                  <a:pt x="502" y="1585"/>
                </a:lnTo>
                <a:lnTo>
                  <a:pt x="553" y="1555"/>
                </a:lnTo>
                <a:lnTo>
                  <a:pt x="601" y="1520"/>
                </a:lnTo>
                <a:lnTo>
                  <a:pt x="651" y="1485"/>
                </a:lnTo>
                <a:lnTo>
                  <a:pt x="697" y="1447"/>
                </a:lnTo>
                <a:lnTo>
                  <a:pt x="741" y="1405"/>
                </a:lnTo>
                <a:lnTo>
                  <a:pt x="782" y="1361"/>
                </a:lnTo>
                <a:lnTo>
                  <a:pt x="818" y="1313"/>
                </a:lnTo>
                <a:lnTo>
                  <a:pt x="851" y="1263"/>
                </a:lnTo>
                <a:lnTo>
                  <a:pt x="882" y="1210"/>
                </a:lnTo>
                <a:lnTo>
                  <a:pt x="908" y="1156"/>
                </a:lnTo>
                <a:lnTo>
                  <a:pt x="929" y="1100"/>
                </a:lnTo>
                <a:lnTo>
                  <a:pt x="947" y="1043"/>
                </a:lnTo>
                <a:lnTo>
                  <a:pt x="961" y="984"/>
                </a:lnTo>
                <a:lnTo>
                  <a:pt x="970" y="924"/>
                </a:lnTo>
                <a:lnTo>
                  <a:pt x="975" y="865"/>
                </a:lnTo>
                <a:lnTo>
                  <a:pt x="975" y="804"/>
                </a:lnTo>
                <a:lnTo>
                  <a:pt x="972" y="744"/>
                </a:lnTo>
                <a:lnTo>
                  <a:pt x="963" y="685"/>
                </a:lnTo>
                <a:lnTo>
                  <a:pt x="950" y="625"/>
                </a:lnTo>
                <a:lnTo>
                  <a:pt x="935" y="567"/>
                </a:lnTo>
                <a:lnTo>
                  <a:pt x="913" y="511"/>
                </a:lnTo>
                <a:lnTo>
                  <a:pt x="889" y="456"/>
                </a:lnTo>
                <a:lnTo>
                  <a:pt x="859" y="403"/>
                </a:lnTo>
                <a:lnTo>
                  <a:pt x="826" y="352"/>
                </a:lnTo>
                <a:lnTo>
                  <a:pt x="790" y="304"/>
                </a:lnTo>
                <a:lnTo>
                  <a:pt x="751" y="259"/>
                </a:lnTo>
                <a:lnTo>
                  <a:pt x="708" y="216"/>
                </a:lnTo>
                <a:lnTo>
                  <a:pt x="662" y="178"/>
                </a:lnTo>
                <a:lnTo>
                  <a:pt x="614" y="142"/>
                </a:lnTo>
                <a:lnTo>
                  <a:pt x="563" y="109"/>
                </a:lnTo>
                <a:lnTo>
                  <a:pt x="510" y="81"/>
                </a:lnTo>
                <a:lnTo>
                  <a:pt x="455" y="56"/>
                </a:lnTo>
                <a:lnTo>
                  <a:pt x="398" y="36"/>
                </a:lnTo>
                <a:lnTo>
                  <a:pt x="340" y="20"/>
                </a:lnTo>
                <a:lnTo>
                  <a:pt x="281" y="8"/>
                </a:lnTo>
                <a:lnTo>
                  <a:pt x="222" y="0"/>
                </a:lnTo>
                <a:lnTo>
                  <a:pt x="294" y="112"/>
                </a:lnTo>
                <a:lnTo>
                  <a:pt x="369" y="222"/>
                </a:lnTo>
                <a:lnTo>
                  <a:pt x="226" y="434"/>
                </a:lnTo>
                <a:lnTo>
                  <a:pt x="268" y="446"/>
                </a:lnTo>
                <a:lnTo>
                  <a:pt x="306" y="463"/>
                </a:lnTo>
                <a:lnTo>
                  <a:pt x="344" y="483"/>
                </a:lnTo>
                <a:lnTo>
                  <a:pt x="379" y="508"/>
                </a:lnTo>
                <a:lnTo>
                  <a:pt x="411" y="536"/>
                </a:lnTo>
                <a:lnTo>
                  <a:pt x="440" y="567"/>
                </a:lnTo>
                <a:lnTo>
                  <a:pt x="467" y="601"/>
                </a:lnTo>
                <a:lnTo>
                  <a:pt x="489" y="637"/>
                </a:lnTo>
                <a:lnTo>
                  <a:pt x="508" y="676"/>
                </a:lnTo>
                <a:lnTo>
                  <a:pt x="521" y="716"/>
                </a:lnTo>
                <a:lnTo>
                  <a:pt x="531" y="758"/>
                </a:lnTo>
                <a:lnTo>
                  <a:pt x="538" y="801"/>
                </a:lnTo>
                <a:lnTo>
                  <a:pt x="539" y="843"/>
                </a:lnTo>
                <a:lnTo>
                  <a:pt x="536" y="886"/>
                </a:lnTo>
                <a:lnTo>
                  <a:pt x="529" y="928"/>
                </a:lnTo>
                <a:lnTo>
                  <a:pt x="517" y="969"/>
                </a:lnTo>
                <a:lnTo>
                  <a:pt x="501" y="1009"/>
                </a:lnTo>
                <a:lnTo>
                  <a:pt x="482" y="1046"/>
                </a:lnTo>
                <a:lnTo>
                  <a:pt x="458" y="1082"/>
                </a:lnTo>
                <a:lnTo>
                  <a:pt x="431" y="1115"/>
                </a:lnTo>
                <a:lnTo>
                  <a:pt x="401" y="1145"/>
                </a:lnTo>
                <a:lnTo>
                  <a:pt x="367" y="1172"/>
                </a:lnTo>
                <a:lnTo>
                  <a:pt x="331" y="1196"/>
                </a:lnTo>
                <a:lnTo>
                  <a:pt x="293" y="1215"/>
                </a:lnTo>
                <a:lnTo>
                  <a:pt x="253" y="1230"/>
                </a:lnTo>
                <a:lnTo>
                  <a:pt x="253" y="1093"/>
                </a:lnTo>
                <a:lnTo>
                  <a:pt x="0" y="1420"/>
                </a:lnTo>
                <a:lnTo>
                  <a:pt x="279" y="1810"/>
                </a:lnTo>
                <a:lnTo>
                  <a:pt x="279" y="1669"/>
                </a:lnTo>
              </a:path>
            </a:pathLst>
          </a:custGeom>
          <a:solidFill>
            <a:schemeClr val="bg1">
              <a:lumMod val="50000"/>
            </a:schemeClr>
          </a:solidFill>
          <a:ln w="12700" cap="rnd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400" dirty="0">
              <a:solidFill>
                <a:srgbClr val="575757"/>
              </a:solidFill>
            </a:endParaRPr>
          </a:p>
        </p:txBody>
      </p:sp>
      <p:sp>
        <p:nvSpPr>
          <p:cNvPr id="426" name="Freeform 9">
            <a:extLst>
              <a:ext uri="{FF2B5EF4-FFF2-40B4-BE49-F238E27FC236}">
                <a16:creationId xmlns:a16="http://schemas.microsoft.com/office/drawing/2014/main" id="{D35E1BF8-5A52-482D-927D-CACFC58AA65B}"/>
              </a:ext>
            </a:extLst>
          </p:cNvPr>
          <p:cNvSpPr>
            <a:spLocks/>
          </p:cNvSpPr>
          <p:nvPr/>
        </p:nvSpPr>
        <p:spPr bwMode="blackWhite">
          <a:xfrm>
            <a:off x="8394808" y="4538412"/>
            <a:ext cx="211755" cy="384810"/>
          </a:xfrm>
          <a:custGeom>
            <a:avLst/>
            <a:gdLst>
              <a:gd name="T0" fmla="*/ 2147483647 w 1084"/>
              <a:gd name="T1" fmla="*/ 2147483647 h 1823"/>
              <a:gd name="T2" fmla="*/ 2147483647 w 1084"/>
              <a:gd name="T3" fmla="*/ 2147483647 h 1823"/>
              <a:gd name="T4" fmla="*/ 2147483647 w 1084"/>
              <a:gd name="T5" fmla="*/ 2147483647 h 1823"/>
              <a:gd name="T6" fmla="*/ 2147483647 w 1084"/>
              <a:gd name="T7" fmla="*/ 2147483647 h 1823"/>
              <a:gd name="T8" fmla="*/ 2147483647 w 1084"/>
              <a:gd name="T9" fmla="*/ 2147483647 h 1823"/>
              <a:gd name="T10" fmla="*/ 2147483647 w 1084"/>
              <a:gd name="T11" fmla="*/ 2147483647 h 1823"/>
              <a:gd name="T12" fmla="*/ 2147483647 w 1084"/>
              <a:gd name="T13" fmla="*/ 2147483647 h 1823"/>
              <a:gd name="T14" fmla="*/ 2147483647 w 1084"/>
              <a:gd name="T15" fmla="*/ 2147483647 h 1823"/>
              <a:gd name="T16" fmla="*/ 2147483647 w 1084"/>
              <a:gd name="T17" fmla="*/ 2147483647 h 1823"/>
              <a:gd name="T18" fmla="*/ 2147483647 w 1084"/>
              <a:gd name="T19" fmla="*/ 2147483647 h 1823"/>
              <a:gd name="T20" fmla="*/ 2147483647 w 1084"/>
              <a:gd name="T21" fmla="*/ 2147483647 h 1823"/>
              <a:gd name="T22" fmla="*/ 2147483647 w 1084"/>
              <a:gd name="T23" fmla="*/ 2147483647 h 1823"/>
              <a:gd name="T24" fmla="*/ 2147483647 w 1084"/>
              <a:gd name="T25" fmla="*/ 2147483647 h 1823"/>
              <a:gd name="T26" fmla="*/ 2147483647 w 1084"/>
              <a:gd name="T27" fmla="*/ 2147483647 h 1823"/>
              <a:gd name="T28" fmla="*/ 2147483647 w 1084"/>
              <a:gd name="T29" fmla="*/ 2147483647 h 1823"/>
              <a:gd name="T30" fmla="*/ 2147483647 w 1084"/>
              <a:gd name="T31" fmla="*/ 2147483647 h 1823"/>
              <a:gd name="T32" fmla="*/ 2147483647 w 1084"/>
              <a:gd name="T33" fmla="*/ 0 h 1823"/>
              <a:gd name="T34" fmla="*/ 2147483647 w 1084"/>
              <a:gd name="T35" fmla="*/ 2147483647 h 1823"/>
              <a:gd name="T36" fmla="*/ 2147483647 w 1084"/>
              <a:gd name="T37" fmla="*/ 2147483647 h 1823"/>
              <a:gd name="T38" fmla="*/ 2147483647 w 1084"/>
              <a:gd name="T39" fmla="*/ 2147483647 h 1823"/>
              <a:gd name="T40" fmla="*/ 2147483647 w 1084"/>
              <a:gd name="T41" fmla="*/ 2147483647 h 1823"/>
              <a:gd name="T42" fmla="*/ 2147483647 w 1084"/>
              <a:gd name="T43" fmla="*/ 2147483647 h 1823"/>
              <a:gd name="T44" fmla="*/ 2147483647 w 1084"/>
              <a:gd name="T45" fmla="*/ 2147483647 h 1823"/>
              <a:gd name="T46" fmla="*/ 2147483647 w 1084"/>
              <a:gd name="T47" fmla="*/ 2147483647 h 1823"/>
              <a:gd name="T48" fmla="*/ 2147483647 w 1084"/>
              <a:gd name="T49" fmla="*/ 2147483647 h 1823"/>
              <a:gd name="T50" fmla="*/ 2147483647 w 1084"/>
              <a:gd name="T51" fmla="*/ 2147483647 h 1823"/>
              <a:gd name="T52" fmla="*/ 2147483647 w 1084"/>
              <a:gd name="T53" fmla="*/ 2147483647 h 1823"/>
              <a:gd name="T54" fmla="*/ 2147483647 w 1084"/>
              <a:gd name="T55" fmla="*/ 2147483647 h 1823"/>
              <a:gd name="T56" fmla="*/ 2147483647 w 1084"/>
              <a:gd name="T57" fmla="*/ 2147483647 h 1823"/>
              <a:gd name="T58" fmla="*/ 2147483647 w 1084"/>
              <a:gd name="T59" fmla="*/ 2147483647 h 1823"/>
              <a:gd name="T60" fmla="*/ 2147483647 w 1084"/>
              <a:gd name="T61" fmla="*/ 2147483647 h 1823"/>
              <a:gd name="T62" fmla="*/ 2147483647 w 1084"/>
              <a:gd name="T63" fmla="*/ 2147483647 h 1823"/>
              <a:gd name="T64" fmla="*/ 2147483647 w 1084"/>
              <a:gd name="T65" fmla="*/ 2147483647 h 1823"/>
              <a:gd name="T66" fmla="*/ 2147483647 w 1084"/>
              <a:gd name="T67" fmla="*/ 2147483647 h 1823"/>
              <a:gd name="T68" fmla="*/ 2147483647 w 1084"/>
              <a:gd name="T69" fmla="*/ 2147483647 h 1823"/>
              <a:gd name="T70" fmla="*/ 2147483647 w 1084"/>
              <a:gd name="T71" fmla="*/ 2147483647 h 1823"/>
              <a:gd name="T72" fmla="*/ 2147483647 w 1084"/>
              <a:gd name="T73" fmla="*/ 2147483647 h 1823"/>
              <a:gd name="T74" fmla="*/ 2147483647 w 1084"/>
              <a:gd name="T75" fmla="*/ 2147483647 h 1823"/>
              <a:gd name="T76" fmla="*/ 2147483647 w 1084"/>
              <a:gd name="T77" fmla="*/ 2147483647 h 1823"/>
              <a:gd name="T78" fmla="*/ 2147483647 w 1084"/>
              <a:gd name="T79" fmla="*/ 2147483647 h 1823"/>
              <a:gd name="T80" fmla="*/ 2147483647 w 1084"/>
              <a:gd name="T81" fmla="*/ 2147483647 h 182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84"/>
              <a:gd name="T124" fmla="*/ 0 h 1823"/>
              <a:gd name="T125" fmla="*/ 1084 w 1084"/>
              <a:gd name="T126" fmla="*/ 1823 h 1823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84" h="1823">
                <a:moveTo>
                  <a:pt x="832" y="1394"/>
                </a:moveTo>
                <a:lnTo>
                  <a:pt x="789" y="1389"/>
                </a:lnTo>
                <a:lnTo>
                  <a:pt x="746" y="1380"/>
                </a:lnTo>
                <a:lnTo>
                  <a:pt x="705" y="1367"/>
                </a:lnTo>
                <a:lnTo>
                  <a:pt x="665" y="1349"/>
                </a:lnTo>
                <a:lnTo>
                  <a:pt x="628" y="1327"/>
                </a:lnTo>
                <a:lnTo>
                  <a:pt x="592" y="1301"/>
                </a:lnTo>
                <a:lnTo>
                  <a:pt x="559" y="1273"/>
                </a:lnTo>
                <a:lnTo>
                  <a:pt x="530" y="1240"/>
                </a:lnTo>
                <a:lnTo>
                  <a:pt x="504" y="1206"/>
                </a:lnTo>
                <a:lnTo>
                  <a:pt x="482" y="1168"/>
                </a:lnTo>
                <a:lnTo>
                  <a:pt x="464" y="1129"/>
                </a:lnTo>
                <a:lnTo>
                  <a:pt x="450" y="1087"/>
                </a:lnTo>
                <a:lnTo>
                  <a:pt x="440" y="1044"/>
                </a:lnTo>
                <a:lnTo>
                  <a:pt x="434" y="1002"/>
                </a:lnTo>
                <a:lnTo>
                  <a:pt x="434" y="958"/>
                </a:lnTo>
                <a:lnTo>
                  <a:pt x="438" y="915"/>
                </a:lnTo>
                <a:lnTo>
                  <a:pt x="446" y="872"/>
                </a:lnTo>
                <a:lnTo>
                  <a:pt x="458" y="831"/>
                </a:lnTo>
                <a:lnTo>
                  <a:pt x="475" y="790"/>
                </a:lnTo>
                <a:lnTo>
                  <a:pt x="495" y="752"/>
                </a:lnTo>
                <a:lnTo>
                  <a:pt x="520" y="716"/>
                </a:lnTo>
                <a:lnTo>
                  <a:pt x="548" y="683"/>
                </a:lnTo>
                <a:lnTo>
                  <a:pt x="580" y="653"/>
                </a:lnTo>
                <a:lnTo>
                  <a:pt x="613" y="626"/>
                </a:lnTo>
                <a:lnTo>
                  <a:pt x="651" y="603"/>
                </a:lnTo>
                <a:lnTo>
                  <a:pt x="688" y="584"/>
                </a:lnTo>
                <a:lnTo>
                  <a:pt x="727" y="569"/>
                </a:lnTo>
                <a:lnTo>
                  <a:pt x="768" y="559"/>
                </a:lnTo>
                <a:lnTo>
                  <a:pt x="809" y="552"/>
                </a:lnTo>
                <a:lnTo>
                  <a:pt x="851" y="549"/>
                </a:lnTo>
                <a:lnTo>
                  <a:pt x="851" y="675"/>
                </a:lnTo>
                <a:lnTo>
                  <a:pt x="1083" y="353"/>
                </a:lnTo>
                <a:lnTo>
                  <a:pt x="846" y="0"/>
                </a:lnTo>
                <a:lnTo>
                  <a:pt x="846" y="121"/>
                </a:lnTo>
                <a:lnTo>
                  <a:pt x="786" y="125"/>
                </a:lnTo>
                <a:lnTo>
                  <a:pt x="726" y="133"/>
                </a:lnTo>
                <a:lnTo>
                  <a:pt x="668" y="145"/>
                </a:lnTo>
                <a:lnTo>
                  <a:pt x="610" y="161"/>
                </a:lnTo>
                <a:lnTo>
                  <a:pt x="554" y="181"/>
                </a:lnTo>
                <a:lnTo>
                  <a:pt x="499" y="206"/>
                </a:lnTo>
                <a:lnTo>
                  <a:pt x="446" y="234"/>
                </a:lnTo>
                <a:lnTo>
                  <a:pt x="394" y="264"/>
                </a:lnTo>
                <a:lnTo>
                  <a:pt x="344" y="298"/>
                </a:lnTo>
                <a:lnTo>
                  <a:pt x="297" y="335"/>
                </a:lnTo>
                <a:lnTo>
                  <a:pt x="252" y="376"/>
                </a:lnTo>
                <a:lnTo>
                  <a:pt x="211" y="420"/>
                </a:lnTo>
                <a:lnTo>
                  <a:pt x="173" y="466"/>
                </a:lnTo>
                <a:lnTo>
                  <a:pt x="138" y="515"/>
                </a:lnTo>
                <a:lnTo>
                  <a:pt x="107" y="566"/>
                </a:lnTo>
                <a:lnTo>
                  <a:pt x="79" y="620"/>
                </a:lnTo>
                <a:lnTo>
                  <a:pt x="56" y="675"/>
                </a:lnTo>
                <a:lnTo>
                  <a:pt x="37" y="733"/>
                </a:lnTo>
                <a:lnTo>
                  <a:pt x="21" y="790"/>
                </a:lnTo>
                <a:lnTo>
                  <a:pt x="10" y="850"/>
                </a:lnTo>
                <a:lnTo>
                  <a:pt x="3" y="909"/>
                </a:lnTo>
                <a:lnTo>
                  <a:pt x="0" y="969"/>
                </a:lnTo>
                <a:lnTo>
                  <a:pt x="2" y="1029"/>
                </a:lnTo>
                <a:lnTo>
                  <a:pt x="7" y="1090"/>
                </a:lnTo>
                <a:lnTo>
                  <a:pt x="18" y="1148"/>
                </a:lnTo>
                <a:lnTo>
                  <a:pt x="31" y="1207"/>
                </a:lnTo>
                <a:lnTo>
                  <a:pt x="50" y="1264"/>
                </a:lnTo>
                <a:lnTo>
                  <a:pt x="73" y="1320"/>
                </a:lnTo>
                <a:lnTo>
                  <a:pt x="99" y="1374"/>
                </a:lnTo>
                <a:lnTo>
                  <a:pt x="129" y="1426"/>
                </a:lnTo>
                <a:lnTo>
                  <a:pt x="163" y="1476"/>
                </a:lnTo>
                <a:lnTo>
                  <a:pt x="200" y="1523"/>
                </a:lnTo>
                <a:lnTo>
                  <a:pt x="241" y="1568"/>
                </a:lnTo>
                <a:lnTo>
                  <a:pt x="283" y="1609"/>
                </a:lnTo>
                <a:lnTo>
                  <a:pt x="330" y="1647"/>
                </a:lnTo>
                <a:lnTo>
                  <a:pt x="379" y="1682"/>
                </a:lnTo>
                <a:lnTo>
                  <a:pt x="431" y="1713"/>
                </a:lnTo>
                <a:lnTo>
                  <a:pt x="484" y="1741"/>
                </a:lnTo>
                <a:lnTo>
                  <a:pt x="539" y="1765"/>
                </a:lnTo>
                <a:lnTo>
                  <a:pt x="595" y="1784"/>
                </a:lnTo>
                <a:lnTo>
                  <a:pt x="654" y="1800"/>
                </a:lnTo>
                <a:lnTo>
                  <a:pt x="713" y="1812"/>
                </a:lnTo>
                <a:lnTo>
                  <a:pt x="772" y="1819"/>
                </a:lnTo>
                <a:lnTo>
                  <a:pt x="833" y="1822"/>
                </a:lnTo>
                <a:lnTo>
                  <a:pt x="893" y="1821"/>
                </a:lnTo>
                <a:lnTo>
                  <a:pt x="708" y="1557"/>
                </a:lnTo>
                <a:lnTo>
                  <a:pt x="832" y="1394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8762302" y="3947607"/>
            <a:ext cx="61106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900" dirty="0"/>
              <a:t> Azure </a:t>
            </a:r>
          </a:p>
          <a:p>
            <a:pPr algn="ctr" rtl="0"/>
            <a:r>
              <a:rPr lang="en-US" sz="900" dirty="0"/>
              <a:t>IoT Edge </a:t>
            </a:r>
          </a:p>
        </p:txBody>
      </p:sp>
      <p:sp>
        <p:nvSpPr>
          <p:cNvPr id="429" name="TextBox 428"/>
          <p:cNvSpPr txBox="1"/>
          <p:nvPr/>
        </p:nvSpPr>
        <p:spPr>
          <a:xfrm>
            <a:off x="10159324" y="3972499"/>
            <a:ext cx="974184" cy="4847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50" dirty="0"/>
              <a:t>Azure Content Reactor+ Service Bus</a:t>
            </a:r>
          </a:p>
        </p:txBody>
      </p:sp>
      <p:sp>
        <p:nvSpPr>
          <p:cNvPr id="430" name="TextBox 429"/>
          <p:cNvSpPr txBox="1"/>
          <p:nvPr/>
        </p:nvSpPr>
        <p:spPr>
          <a:xfrm>
            <a:off x="11075605" y="4030207"/>
            <a:ext cx="8659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900" dirty="0"/>
              <a:t> IoT </a:t>
            </a:r>
          </a:p>
          <a:p>
            <a:pPr algn="ctr"/>
            <a:r>
              <a:rPr lang="en-US" sz="900" dirty="0"/>
              <a:t>Digital Twin</a:t>
            </a:r>
          </a:p>
        </p:txBody>
      </p:sp>
      <p:sp>
        <p:nvSpPr>
          <p:cNvPr id="431" name="TextBox 430"/>
          <p:cNvSpPr txBox="1"/>
          <p:nvPr/>
        </p:nvSpPr>
        <p:spPr>
          <a:xfrm>
            <a:off x="8560146" y="4959630"/>
            <a:ext cx="76251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800" dirty="0"/>
              <a:t>Windows Azure Queue Service</a:t>
            </a:r>
          </a:p>
        </p:txBody>
      </p:sp>
      <p:sp>
        <p:nvSpPr>
          <p:cNvPr id="432" name="TextBox 431"/>
          <p:cNvSpPr txBox="1"/>
          <p:nvPr/>
        </p:nvSpPr>
        <p:spPr>
          <a:xfrm>
            <a:off x="9938677" y="4533245"/>
            <a:ext cx="54373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900" dirty="0"/>
              <a:t>Azure </a:t>
            </a:r>
          </a:p>
          <a:p>
            <a:r>
              <a:rPr lang="en-US" sz="900" dirty="0"/>
              <a:t>Storage</a:t>
            </a:r>
          </a:p>
        </p:txBody>
      </p:sp>
      <p:sp>
        <p:nvSpPr>
          <p:cNvPr id="433" name="מלבן מעוגל 432"/>
          <p:cNvSpPr/>
          <p:nvPr/>
        </p:nvSpPr>
        <p:spPr>
          <a:xfrm>
            <a:off x="8674986" y="3494440"/>
            <a:ext cx="3325985" cy="2512992"/>
          </a:xfrm>
          <a:prstGeom prst="roundRect">
            <a:avLst/>
          </a:prstGeom>
          <a:noFill/>
          <a:ln w="19050" algn="ctr">
            <a:solidFill>
              <a:schemeClr val="bg1">
                <a:lumMod val="65000"/>
              </a:schemeClr>
            </a:solidFill>
            <a:prstDash val="dashDot"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434" name="TextBox 433"/>
          <p:cNvSpPr txBox="1"/>
          <p:nvPr/>
        </p:nvSpPr>
        <p:spPr>
          <a:xfrm>
            <a:off x="9429016" y="3949980"/>
            <a:ext cx="64633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IoT Hub</a:t>
            </a:r>
          </a:p>
        </p:txBody>
      </p:sp>
      <p:pic>
        <p:nvPicPr>
          <p:cNvPr id="437" name="תמונה 4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75165" y="3553450"/>
            <a:ext cx="399715" cy="360000"/>
          </a:xfrm>
          <a:prstGeom prst="rect">
            <a:avLst/>
          </a:prstGeom>
        </p:spPr>
      </p:pic>
      <p:pic>
        <p:nvPicPr>
          <p:cNvPr id="439" name="תמונה 43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07434" y="4620208"/>
            <a:ext cx="300000" cy="360000"/>
          </a:xfrm>
          <a:prstGeom prst="rect">
            <a:avLst/>
          </a:prstGeom>
        </p:spPr>
      </p:pic>
      <p:pic>
        <p:nvPicPr>
          <p:cNvPr id="442" name="תמונה 4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06820" y="4910030"/>
            <a:ext cx="2302277" cy="360000"/>
          </a:xfrm>
          <a:prstGeom prst="rect">
            <a:avLst/>
          </a:prstGeom>
        </p:spPr>
      </p:pic>
      <p:sp>
        <p:nvSpPr>
          <p:cNvPr id="443" name="TextBox 442"/>
          <p:cNvSpPr txBox="1"/>
          <p:nvPr/>
        </p:nvSpPr>
        <p:spPr>
          <a:xfrm>
            <a:off x="9264518" y="5261922"/>
            <a:ext cx="503664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800" dirty="0"/>
              <a:t>Queue </a:t>
            </a:r>
          </a:p>
          <a:p>
            <a:pPr algn="ctr" rtl="0"/>
            <a:r>
              <a:rPr lang="en-US" sz="800" dirty="0"/>
              <a:t>Storage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9728677" y="5261922"/>
            <a:ext cx="503664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/>
              <a:t>Table </a:t>
            </a:r>
          </a:p>
          <a:p>
            <a:pPr algn="ctr" rtl="0"/>
            <a:r>
              <a:rPr lang="en-US" sz="800" dirty="0"/>
              <a:t>Storage</a:t>
            </a:r>
          </a:p>
        </p:txBody>
      </p:sp>
      <p:sp>
        <p:nvSpPr>
          <p:cNvPr id="445" name="TextBox 444"/>
          <p:cNvSpPr txBox="1"/>
          <p:nvPr/>
        </p:nvSpPr>
        <p:spPr>
          <a:xfrm>
            <a:off x="10174581" y="5261922"/>
            <a:ext cx="503664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" dirty="0"/>
              <a:t>Blob </a:t>
            </a:r>
          </a:p>
          <a:p>
            <a:pPr algn="ctr" rtl="0"/>
            <a:r>
              <a:rPr lang="en-US" sz="800" dirty="0"/>
              <a:t>Storage</a:t>
            </a:r>
          </a:p>
        </p:txBody>
      </p:sp>
      <p:sp>
        <p:nvSpPr>
          <p:cNvPr id="446" name="TextBox 445"/>
          <p:cNvSpPr txBox="1"/>
          <p:nvPr/>
        </p:nvSpPr>
        <p:spPr>
          <a:xfrm>
            <a:off x="10709140" y="5261922"/>
            <a:ext cx="503664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800" dirty="0"/>
              <a:t>File </a:t>
            </a:r>
          </a:p>
          <a:p>
            <a:pPr algn="ctr" rtl="0"/>
            <a:r>
              <a:rPr lang="en-US" sz="800" dirty="0"/>
              <a:t>Storage</a:t>
            </a:r>
          </a:p>
        </p:txBody>
      </p:sp>
      <p:sp>
        <p:nvSpPr>
          <p:cNvPr id="448" name="TextBox 447"/>
          <p:cNvSpPr txBox="1"/>
          <p:nvPr/>
        </p:nvSpPr>
        <p:spPr>
          <a:xfrm>
            <a:off x="11213403" y="5261922"/>
            <a:ext cx="503664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800" dirty="0"/>
              <a:t>Disk </a:t>
            </a:r>
          </a:p>
          <a:p>
            <a:pPr algn="ctr" rtl="0"/>
            <a:r>
              <a:rPr lang="en-US" sz="800" dirty="0"/>
              <a:t>Storage</a:t>
            </a:r>
          </a:p>
        </p:txBody>
      </p:sp>
      <p:sp>
        <p:nvSpPr>
          <p:cNvPr id="449" name="מלבן מעוגל 448"/>
          <p:cNvSpPr/>
          <p:nvPr/>
        </p:nvSpPr>
        <p:spPr>
          <a:xfrm>
            <a:off x="9286291" y="4487607"/>
            <a:ext cx="2706588" cy="1511733"/>
          </a:xfrm>
          <a:prstGeom prst="roundRect">
            <a:avLst>
              <a:gd name="adj" fmla="val 25232"/>
            </a:avLst>
          </a:prstGeom>
          <a:noFill/>
          <a:ln w="19050" algn="ctr">
            <a:solidFill>
              <a:schemeClr val="bg1">
                <a:lumMod val="65000"/>
              </a:schemeClr>
            </a:solidFill>
            <a:prstDash val="dashDot"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AE933E-3A8A-4015-ABD6-6BD3A1281F3F}"/>
              </a:ext>
            </a:extLst>
          </p:cNvPr>
          <p:cNvGrpSpPr/>
          <p:nvPr/>
        </p:nvGrpSpPr>
        <p:grpSpPr>
          <a:xfrm>
            <a:off x="3764743" y="6095870"/>
            <a:ext cx="4652449" cy="716913"/>
            <a:chOff x="3828694" y="6095870"/>
            <a:chExt cx="4652449" cy="716913"/>
          </a:xfrm>
        </p:grpSpPr>
        <p:pic>
          <p:nvPicPr>
            <p:cNvPr id="4106" name="Picture 10" descr="Image result for tenable iot security">
              <a:extLst>
                <a:ext uri="{FF2B5EF4-FFF2-40B4-BE49-F238E27FC236}">
                  <a16:creationId xmlns:a16="http://schemas.microsoft.com/office/drawing/2014/main" id="{93B6F28A-81C1-4467-966E-02F886654A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340651" y="6323139"/>
              <a:ext cx="1140492" cy="262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32AE6A2-DAA0-4ECE-9774-78897EA00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8694" y="6262605"/>
              <a:ext cx="1009136" cy="383443"/>
            </a:xfrm>
            <a:prstGeom prst="rect">
              <a:avLst/>
            </a:prstGeom>
          </p:spPr>
        </p:pic>
        <p:pic>
          <p:nvPicPr>
            <p:cNvPr id="10" name="תמונה 9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511001" y="6095870"/>
              <a:ext cx="1156479" cy="716913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BC64CD6-5F67-374B-AEA2-B8956137192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07535" y="4419531"/>
            <a:ext cx="349250" cy="39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4DD4A7-A673-8E46-B070-C3322726069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82858" y="5317563"/>
            <a:ext cx="222320" cy="270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8502FD-2216-A749-AD0A-E9071C9CEC2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571352" y="3557961"/>
            <a:ext cx="361659" cy="3616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F23D51-C215-F94C-A877-F2FEAB2D8F3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56069" y="3552354"/>
            <a:ext cx="361659" cy="377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272A8A-1535-024E-B212-C41AAC635B8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303110" y="3558937"/>
            <a:ext cx="418034" cy="4676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FF0253-24AB-4644-ADF1-BF6E529E392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31314" y="3607580"/>
            <a:ext cx="399787" cy="3997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3D7B5B-C0D9-4E4A-96F8-FE3FEB18D5C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005393" y="4407143"/>
            <a:ext cx="239700" cy="3275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E714E1-7911-4B41-9385-FD37405EA20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802760" y="4425292"/>
            <a:ext cx="505429" cy="4079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31B783-BBA1-B948-9282-E5892349AFB8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818535" y="3655997"/>
            <a:ext cx="396999" cy="3969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9A1FC0-F27D-3443-9BC6-5AD3DCF1082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794534" y="5204568"/>
            <a:ext cx="475856" cy="2908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8085C6-DE85-6242-8F11-3802E23FA261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362509" y="4374429"/>
            <a:ext cx="342465" cy="3827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631228-6BF7-7442-9BE9-BBFE7089665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325420" y="3650225"/>
            <a:ext cx="396869" cy="3633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BED0AC-2490-364A-8BF5-4F27F987498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374895" y="5114756"/>
            <a:ext cx="409039" cy="4571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8A7713-9AAE-914B-8569-7E628100421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521772" y="4559250"/>
            <a:ext cx="374735" cy="31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3830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AC598-7381-4BF6-932C-87E24DE56E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736688"/>
            <a:ext cx="11252200" cy="757255"/>
          </a:xfrm>
        </p:spPr>
        <p:txBody>
          <a:bodyPr/>
          <a:lstStyle/>
          <a:p>
            <a:r>
              <a:rPr lang="en-US" sz="1600" dirty="0">
                <a:solidFill>
                  <a:srgbClr val="63666A"/>
                </a:solidFill>
              </a:rPr>
              <a:t>Reference architecture that emulates a real IoT solution in the field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2DEED9-D85E-492C-8055-B1B7F136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core backbone architecture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B58D0D-2A8D-45C1-B49C-E06875499DAB}"/>
              </a:ext>
            </a:extLst>
          </p:cNvPr>
          <p:cNvCxnSpPr/>
          <p:nvPr/>
        </p:nvCxnSpPr>
        <p:spPr>
          <a:xfrm>
            <a:off x="5357090" y="6538510"/>
            <a:ext cx="60960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730C96-F467-4022-AFE4-47BB529E0B56}"/>
              </a:ext>
            </a:extLst>
          </p:cNvPr>
          <p:cNvSpPr txBox="1"/>
          <p:nvPr/>
        </p:nvSpPr>
        <p:spPr>
          <a:xfrm>
            <a:off x="6096000" y="6455413"/>
            <a:ext cx="1316066" cy="15388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spcBef>
                <a:spcPts val="200"/>
              </a:spcBef>
              <a:buSzPct val="100000"/>
            </a:pPr>
            <a:r>
              <a:rPr lang="en-US" sz="1000" dirty="0"/>
              <a:t>Data flow and traffic</a:t>
            </a:r>
          </a:p>
        </p:txBody>
      </p:sp>
      <p:sp>
        <p:nvSpPr>
          <p:cNvPr id="102" name="מלבן מעוגל 101"/>
          <p:cNvSpPr/>
          <p:nvPr/>
        </p:nvSpPr>
        <p:spPr bwMode="gray">
          <a:xfrm>
            <a:off x="8871333" y="1380744"/>
            <a:ext cx="2473323" cy="47548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0">
            <a:solidFill>
              <a:schemeClr val="bg1"/>
            </a:solidFill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101" name="מלבן מעוגל 100"/>
          <p:cNvSpPr/>
          <p:nvPr/>
        </p:nvSpPr>
        <p:spPr bwMode="gray">
          <a:xfrm>
            <a:off x="3266061" y="1380744"/>
            <a:ext cx="5490843" cy="47548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0">
            <a:solidFill>
              <a:schemeClr val="bg1"/>
            </a:solidFill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100" name="מלבן מעוגל 99"/>
          <p:cNvSpPr/>
          <p:nvPr/>
        </p:nvSpPr>
        <p:spPr bwMode="gray">
          <a:xfrm>
            <a:off x="847344" y="1380744"/>
            <a:ext cx="2304288" cy="47548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0">
            <a:solidFill>
              <a:schemeClr val="bg1"/>
            </a:solidFill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8" name="מלבן מעוגל 7"/>
          <p:cNvSpPr/>
          <p:nvPr/>
        </p:nvSpPr>
        <p:spPr bwMode="gray">
          <a:xfrm>
            <a:off x="1203960" y="1947672"/>
            <a:ext cx="841248" cy="521208"/>
          </a:xfrm>
          <a:prstGeom prst="roundRect">
            <a:avLst/>
          </a:prstGeom>
          <a:ln w="12700"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IoT Edge devices</a:t>
            </a: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89" name="מלבן מעוגל 88"/>
          <p:cNvSpPr/>
          <p:nvPr/>
        </p:nvSpPr>
        <p:spPr bwMode="gray">
          <a:xfrm>
            <a:off x="1203960" y="2557272"/>
            <a:ext cx="841248" cy="521208"/>
          </a:xfrm>
          <a:prstGeom prst="roundRect">
            <a:avLst/>
          </a:prstGeom>
          <a:ln w="12700"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IoT devices</a:t>
            </a: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90" name="מלבן מעוגל 89"/>
          <p:cNvSpPr/>
          <p:nvPr/>
        </p:nvSpPr>
        <p:spPr bwMode="gray">
          <a:xfrm>
            <a:off x="1483665" y="3217449"/>
            <a:ext cx="999744" cy="1412523"/>
          </a:xfrm>
          <a:prstGeom prst="roundRect">
            <a:avLst/>
          </a:prstGeom>
          <a:ln w="12700"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t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Bulk device provisioning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A3E0"/>
                </a:solidFill>
              </a:rPr>
              <a:t>IoT DPS</a:t>
            </a:r>
            <a:endParaRPr lang="he-IL" sz="900" dirty="0">
              <a:solidFill>
                <a:srgbClr val="00A3E0"/>
              </a:solidFill>
            </a:endParaRPr>
          </a:p>
        </p:txBody>
      </p:sp>
      <p:sp>
        <p:nvSpPr>
          <p:cNvPr id="91" name="מלבן מעוגל 90"/>
          <p:cNvSpPr/>
          <p:nvPr/>
        </p:nvSpPr>
        <p:spPr bwMode="gray">
          <a:xfrm>
            <a:off x="2970115" y="1947672"/>
            <a:ext cx="999744" cy="1130808"/>
          </a:xfrm>
          <a:prstGeom prst="roundRect">
            <a:avLst/>
          </a:prstGeom>
          <a:ln w="12700"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t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Cloud gateway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A3E0"/>
                </a:solidFill>
              </a:rPr>
              <a:t>IoT Hub</a:t>
            </a:r>
            <a:endParaRPr lang="he-IL" sz="900" dirty="0">
              <a:solidFill>
                <a:srgbClr val="00A3E0"/>
              </a:solidFill>
            </a:endParaRPr>
          </a:p>
        </p:txBody>
      </p:sp>
      <p:sp>
        <p:nvSpPr>
          <p:cNvPr id="92" name="מלבן מעוגל 91"/>
          <p:cNvSpPr/>
          <p:nvPr/>
        </p:nvSpPr>
        <p:spPr bwMode="gray">
          <a:xfrm>
            <a:off x="4989967" y="2722964"/>
            <a:ext cx="1854478" cy="1206458"/>
          </a:xfrm>
          <a:prstGeom prst="roundRect">
            <a:avLst/>
          </a:prstGeom>
          <a:ln w="12700"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t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Stream Processing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</a:pPr>
            <a:r>
              <a:rPr lang="en-US" sz="900" dirty="0">
                <a:solidFill>
                  <a:srgbClr val="00A3E0"/>
                </a:solidFill>
              </a:rPr>
              <a:t>Stream Analytics</a:t>
            </a: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93" name="מלבן מעוגל 92"/>
          <p:cNvSpPr/>
          <p:nvPr/>
        </p:nvSpPr>
        <p:spPr bwMode="gray">
          <a:xfrm>
            <a:off x="9314434" y="1439078"/>
            <a:ext cx="1074720" cy="1176364"/>
          </a:xfrm>
          <a:prstGeom prst="roundRect">
            <a:avLst/>
          </a:prstGeom>
          <a:ln w="12700"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t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User Management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A3E0"/>
                </a:solidFill>
              </a:rPr>
              <a:t>Azure AD</a:t>
            </a:r>
            <a:endParaRPr lang="he-IL" sz="900" dirty="0">
              <a:solidFill>
                <a:srgbClr val="00A3E0"/>
              </a:solidFill>
            </a:endParaRPr>
          </a:p>
        </p:txBody>
      </p:sp>
      <p:sp>
        <p:nvSpPr>
          <p:cNvPr id="94" name="מלבן מעוגל 93"/>
          <p:cNvSpPr/>
          <p:nvPr/>
        </p:nvSpPr>
        <p:spPr bwMode="gray">
          <a:xfrm>
            <a:off x="7193406" y="1838936"/>
            <a:ext cx="1075817" cy="976398"/>
          </a:xfrm>
          <a:prstGeom prst="roundRect">
            <a:avLst/>
          </a:prstGeom>
          <a:ln w="12700"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t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UI Reporting and tools</a:t>
            </a: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95" name="מלבן מעוגל 94"/>
          <p:cNvSpPr/>
          <p:nvPr/>
        </p:nvSpPr>
        <p:spPr bwMode="gray">
          <a:xfrm>
            <a:off x="10271439" y="2856502"/>
            <a:ext cx="999744" cy="1168616"/>
          </a:xfrm>
          <a:prstGeom prst="roundRect">
            <a:avLst/>
          </a:prstGeom>
          <a:ln w="12700"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t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Business integration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A3E0"/>
                </a:solidFill>
              </a:rPr>
              <a:t>Logic app</a:t>
            </a:r>
            <a:endParaRPr lang="he-IL" sz="900" dirty="0">
              <a:solidFill>
                <a:srgbClr val="00A3E0"/>
              </a:solidFill>
            </a:endParaRPr>
          </a:p>
        </p:txBody>
      </p:sp>
      <p:sp>
        <p:nvSpPr>
          <p:cNvPr id="96" name="מלבן מעוגל 95"/>
          <p:cNvSpPr/>
          <p:nvPr/>
        </p:nvSpPr>
        <p:spPr bwMode="gray">
          <a:xfrm>
            <a:off x="9104940" y="4157021"/>
            <a:ext cx="1284214" cy="1410297"/>
          </a:xfrm>
          <a:prstGeom prst="roundRect">
            <a:avLst/>
          </a:prstGeom>
          <a:ln w="12700"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t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Machine Learning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A3E0"/>
                </a:solidFill>
              </a:rPr>
              <a:t>Azure machine learning</a:t>
            </a:r>
            <a:endParaRPr lang="he-IL" sz="900" dirty="0">
              <a:solidFill>
                <a:srgbClr val="00A3E0"/>
              </a:solidFill>
            </a:endParaRPr>
          </a:p>
        </p:txBody>
      </p:sp>
      <p:sp>
        <p:nvSpPr>
          <p:cNvPr id="97" name="מלבן מעוגל 96"/>
          <p:cNvSpPr/>
          <p:nvPr/>
        </p:nvSpPr>
        <p:spPr bwMode="gray">
          <a:xfrm>
            <a:off x="7427545" y="4154794"/>
            <a:ext cx="1109233" cy="1412523"/>
          </a:xfrm>
          <a:prstGeom prst="roundRect">
            <a:avLst/>
          </a:prstGeom>
          <a:ln w="12700"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t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Cold path store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A3E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A3E0"/>
                </a:solidFill>
              </a:rPr>
              <a:t>Storage blob</a:t>
            </a:r>
            <a:endParaRPr lang="he-IL" sz="900" dirty="0">
              <a:solidFill>
                <a:srgbClr val="00A3E0"/>
              </a:solidFill>
            </a:endParaRPr>
          </a:p>
        </p:txBody>
      </p:sp>
      <p:sp>
        <p:nvSpPr>
          <p:cNvPr id="98" name="מלבן מעוגל 97"/>
          <p:cNvSpPr/>
          <p:nvPr/>
        </p:nvSpPr>
        <p:spPr bwMode="gray">
          <a:xfrm>
            <a:off x="5482058" y="4154793"/>
            <a:ext cx="999744" cy="1412523"/>
          </a:xfrm>
          <a:prstGeom prst="roundRect">
            <a:avLst/>
          </a:prstGeom>
          <a:ln w="12700"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t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Warm patch store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A3E0"/>
                </a:solidFill>
              </a:rPr>
              <a:t>Cosmos</a:t>
            </a:r>
            <a:r>
              <a:rPr lang="en-US" sz="900" dirty="0">
                <a:solidFill>
                  <a:srgbClr val="000000"/>
                </a:solidFill>
              </a:rPr>
              <a:t> </a:t>
            </a:r>
            <a:r>
              <a:rPr lang="en-US" sz="900" dirty="0">
                <a:solidFill>
                  <a:srgbClr val="00A3E0"/>
                </a:solidFill>
              </a:rPr>
              <a:t>DB</a:t>
            </a:r>
            <a:endParaRPr lang="he-IL" sz="900" dirty="0">
              <a:solidFill>
                <a:srgbClr val="00A3E0"/>
              </a:solidFill>
            </a:endParaRPr>
          </a:p>
        </p:txBody>
      </p:sp>
      <p:sp>
        <p:nvSpPr>
          <p:cNvPr id="99" name="מלבן מעוגל 98"/>
          <p:cNvSpPr/>
          <p:nvPr/>
        </p:nvSpPr>
        <p:spPr bwMode="gray">
          <a:xfrm>
            <a:off x="3831621" y="4154792"/>
            <a:ext cx="1170432" cy="1412523"/>
          </a:xfrm>
          <a:prstGeom prst="roundRect">
            <a:avLst/>
          </a:prstGeom>
          <a:ln w="12700"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t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Data transformation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A3E0"/>
                </a:solidFill>
              </a:rPr>
              <a:t>Function App</a:t>
            </a:r>
            <a:endParaRPr lang="he-IL" sz="900" dirty="0">
              <a:solidFill>
                <a:srgbClr val="00A3E0"/>
              </a:solidFill>
            </a:endParaRPr>
          </a:p>
        </p:txBody>
      </p:sp>
      <p:pic>
        <p:nvPicPr>
          <p:cNvPr id="6148" name="Picture 4" descr="תוצאת תמונה עבור logic app icon&quot;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437" y="3327011"/>
            <a:ext cx="523748" cy="49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תמונה 1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545" y="2261788"/>
            <a:ext cx="628919" cy="507494"/>
          </a:xfrm>
          <a:prstGeom prst="rect">
            <a:avLst/>
          </a:prstGeom>
        </p:spPr>
      </p:pic>
      <p:cxnSp>
        <p:nvCxnSpPr>
          <p:cNvPr id="109" name="מחבר חץ ישר 108"/>
          <p:cNvCxnSpPr>
            <a:stCxn id="94" idx="3"/>
          </p:cNvCxnSpPr>
          <p:nvPr/>
        </p:nvCxnSpPr>
        <p:spPr>
          <a:xfrm flipV="1">
            <a:off x="8269223" y="2319501"/>
            <a:ext cx="1045211" cy="7634"/>
          </a:xfrm>
          <a:prstGeom prst="straightConnector1">
            <a:avLst/>
          </a:prstGeom>
          <a:ln w="19050">
            <a:solidFill>
              <a:srgbClr val="5AC3EB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" name="מחבר מרפקי 113"/>
          <p:cNvCxnSpPr>
            <a:endCxn id="92" idx="0"/>
          </p:cNvCxnSpPr>
          <p:nvPr/>
        </p:nvCxnSpPr>
        <p:spPr>
          <a:xfrm rot="10800000" flipV="1">
            <a:off x="5917206" y="2327134"/>
            <a:ext cx="1276200" cy="395829"/>
          </a:xfrm>
          <a:prstGeom prst="bentConnector2">
            <a:avLst/>
          </a:prstGeom>
          <a:ln w="19050">
            <a:solidFill>
              <a:srgbClr val="5AC3EB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" name="מחבר מרפקי 119"/>
          <p:cNvCxnSpPr>
            <a:stCxn id="95" idx="0"/>
          </p:cNvCxnSpPr>
          <p:nvPr/>
        </p:nvCxnSpPr>
        <p:spPr>
          <a:xfrm rot="16200000" flipV="1">
            <a:off x="9451673" y="1536864"/>
            <a:ext cx="203924" cy="2435352"/>
          </a:xfrm>
          <a:prstGeom prst="bentConnector2">
            <a:avLst/>
          </a:prstGeom>
          <a:ln w="19050">
            <a:solidFill>
              <a:srgbClr val="5AC3EB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" name="מחבר מרפקי 121"/>
          <p:cNvCxnSpPr>
            <a:stCxn id="98" idx="2"/>
            <a:endCxn id="95" idx="2"/>
          </p:cNvCxnSpPr>
          <p:nvPr/>
        </p:nvCxnSpPr>
        <p:spPr>
          <a:xfrm rot="5400000" flipH="1" flipV="1">
            <a:off x="7605521" y="2401526"/>
            <a:ext cx="1542198" cy="4789381"/>
          </a:xfrm>
          <a:prstGeom prst="bentConnector3">
            <a:avLst>
              <a:gd name="adj1" fmla="val -14823"/>
            </a:avLst>
          </a:prstGeom>
          <a:ln w="19050">
            <a:solidFill>
              <a:srgbClr val="5AC3EB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27" name="תמונה 1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004" y="4628178"/>
            <a:ext cx="562053" cy="513478"/>
          </a:xfrm>
          <a:prstGeom prst="rect">
            <a:avLst/>
          </a:prstGeom>
        </p:spPr>
      </p:pic>
      <p:pic>
        <p:nvPicPr>
          <p:cNvPr id="6152" name="תמונה 61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634" y="4695445"/>
            <a:ext cx="476211" cy="378943"/>
          </a:xfrm>
          <a:prstGeom prst="rect">
            <a:avLst/>
          </a:prstGeom>
        </p:spPr>
      </p:pic>
      <p:cxnSp>
        <p:nvCxnSpPr>
          <p:cNvPr id="142" name="מחבר מרפקי 141"/>
          <p:cNvCxnSpPr>
            <a:stCxn id="92" idx="2"/>
            <a:endCxn id="97" idx="0"/>
          </p:cNvCxnSpPr>
          <p:nvPr/>
        </p:nvCxnSpPr>
        <p:spPr>
          <a:xfrm rot="16200000" flipH="1">
            <a:off x="6836998" y="3009630"/>
            <a:ext cx="225372" cy="2064956"/>
          </a:xfrm>
          <a:prstGeom prst="bentConnector3">
            <a:avLst>
              <a:gd name="adj1" fmla="val 50000"/>
            </a:avLst>
          </a:prstGeom>
          <a:ln w="19050">
            <a:solidFill>
              <a:srgbClr val="5AC3EB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" name="מחבר מרפקי 145"/>
          <p:cNvCxnSpPr>
            <a:stCxn id="92" idx="2"/>
            <a:endCxn id="98" idx="0"/>
          </p:cNvCxnSpPr>
          <p:nvPr/>
        </p:nvCxnSpPr>
        <p:spPr>
          <a:xfrm rot="16200000" flipH="1">
            <a:off x="5836883" y="4009745"/>
            <a:ext cx="225371" cy="64724"/>
          </a:xfrm>
          <a:prstGeom prst="bentConnector3">
            <a:avLst>
              <a:gd name="adj1" fmla="val 50000"/>
            </a:avLst>
          </a:prstGeom>
          <a:ln w="19050">
            <a:solidFill>
              <a:srgbClr val="5AC3EB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4" name="מחבר חץ ישר 6163"/>
          <p:cNvCxnSpPr/>
          <p:nvPr/>
        </p:nvCxnSpPr>
        <p:spPr>
          <a:xfrm>
            <a:off x="6481802" y="4861055"/>
            <a:ext cx="945743" cy="0"/>
          </a:xfrm>
          <a:prstGeom prst="straightConnector1">
            <a:avLst/>
          </a:prstGeom>
          <a:ln w="19050">
            <a:solidFill>
              <a:srgbClr val="5AC3EB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" name="מחבר חץ ישר 150"/>
          <p:cNvCxnSpPr>
            <a:stCxn id="97" idx="3"/>
            <a:endCxn id="96" idx="1"/>
          </p:cNvCxnSpPr>
          <p:nvPr/>
        </p:nvCxnSpPr>
        <p:spPr>
          <a:xfrm>
            <a:off x="8536778" y="4861056"/>
            <a:ext cx="568162" cy="1114"/>
          </a:xfrm>
          <a:prstGeom prst="straightConnector1">
            <a:avLst/>
          </a:prstGeom>
          <a:ln w="19050">
            <a:solidFill>
              <a:srgbClr val="5AC3EB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167" name="מלבן 6166"/>
          <p:cNvSpPr/>
          <p:nvPr/>
        </p:nvSpPr>
        <p:spPr>
          <a:xfrm>
            <a:off x="10021249" y="5890244"/>
            <a:ext cx="6639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Action</a:t>
            </a:r>
            <a:endParaRPr lang="he-IL" sz="1200" dirty="0"/>
          </a:p>
        </p:txBody>
      </p:sp>
      <p:sp>
        <p:nvSpPr>
          <p:cNvPr id="156" name="מלבן 155"/>
          <p:cNvSpPr/>
          <p:nvPr/>
        </p:nvSpPr>
        <p:spPr>
          <a:xfrm>
            <a:off x="5482058" y="5890244"/>
            <a:ext cx="8034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Insights</a:t>
            </a:r>
            <a:endParaRPr lang="he-IL" sz="1200" dirty="0"/>
          </a:p>
        </p:txBody>
      </p:sp>
      <p:sp>
        <p:nvSpPr>
          <p:cNvPr id="157" name="מלבן 156"/>
          <p:cNvSpPr/>
          <p:nvPr/>
        </p:nvSpPr>
        <p:spPr>
          <a:xfrm>
            <a:off x="1648292" y="5890244"/>
            <a:ext cx="6928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Things</a:t>
            </a:r>
            <a:endParaRPr lang="he-IL" sz="1200" dirty="0"/>
          </a:p>
        </p:txBody>
      </p:sp>
      <p:pic>
        <p:nvPicPr>
          <p:cNvPr id="6168" name="תמונה 61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6326" y="3722535"/>
            <a:ext cx="514422" cy="495369"/>
          </a:xfrm>
          <a:prstGeom prst="rect">
            <a:avLst/>
          </a:prstGeom>
        </p:spPr>
      </p:pic>
      <p:cxnSp>
        <p:nvCxnSpPr>
          <p:cNvPr id="163" name="מחבר חץ ישר 162"/>
          <p:cNvCxnSpPr>
            <a:stCxn id="89" idx="3"/>
          </p:cNvCxnSpPr>
          <p:nvPr/>
        </p:nvCxnSpPr>
        <p:spPr>
          <a:xfrm flipV="1">
            <a:off x="2045208" y="2815334"/>
            <a:ext cx="907271" cy="2542"/>
          </a:xfrm>
          <a:prstGeom prst="straightConnector1">
            <a:avLst/>
          </a:prstGeom>
          <a:ln w="19050">
            <a:solidFill>
              <a:srgbClr val="5AC3EB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" name="מחבר מרפקי 170"/>
          <p:cNvCxnSpPr>
            <a:stCxn id="91" idx="2"/>
            <a:endCxn id="99" idx="1"/>
          </p:cNvCxnSpPr>
          <p:nvPr/>
        </p:nvCxnSpPr>
        <p:spPr>
          <a:xfrm rot="16200000" flipH="1">
            <a:off x="2759517" y="3788950"/>
            <a:ext cx="1782574" cy="361634"/>
          </a:xfrm>
          <a:prstGeom prst="bentConnector2">
            <a:avLst/>
          </a:prstGeom>
          <a:ln w="19050">
            <a:solidFill>
              <a:srgbClr val="5AC3EB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" name="מחבר חץ ישר 177"/>
          <p:cNvCxnSpPr/>
          <p:nvPr/>
        </p:nvCxnSpPr>
        <p:spPr>
          <a:xfrm flipV="1">
            <a:off x="2039875" y="2233974"/>
            <a:ext cx="946573" cy="5252"/>
          </a:xfrm>
          <a:prstGeom prst="straightConnector1">
            <a:avLst/>
          </a:prstGeom>
          <a:ln w="19050">
            <a:solidFill>
              <a:srgbClr val="5AC3EB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9" name="מחבר מרפקי 6188"/>
          <p:cNvCxnSpPr>
            <a:stCxn id="92" idx="3"/>
            <a:endCxn id="95" idx="1"/>
          </p:cNvCxnSpPr>
          <p:nvPr/>
        </p:nvCxnSpPr>
        <p:spPr>
          <a:xfrm>
            <a:off x="6844445" y="3326193"/>
            <a:ext cx="3426994" cy="114617"/>
          </a:xfrm>
          <a:prstGeom prst="bentConnector3">
            <a:avLst/>
          </a:prstGeom>
          <a:ln w="19050">
            <a:solidFill>
              <a:srgbClr val="5AC3EB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190" name="מלבן 6189"/>
          <p:cNvSpPr/>
          <p:nvPr/>
        </p:nvSpPr>
        <p:spPr>
          <a:xfrm>
            <a:off x="2039875" y="2283513"/>
            <a:ext cx="949298" cy="375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Device 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management</a:t>
            </a: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187" name="מלבן 186"/>
          <p:cNvSpPr/>
          <p:nvPr/>
        </p:nvSpPr>
        <p:spPr>
          <a:xfrm>
            <a:off x="3899640" y="2039132"/>
            <a:ext cx="1490966" cy="679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Stream processing and rules evaluation over data 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management</a:t>
            </a:r>
            <a:endParaRPr lang="he-IL" sz="900" dirty="0">
              <a:solidFill>
                <a:srgbClr val="000000"/>
              </a:solidFill>
            </a:endParaRPr>
          </a:p>
        </p:txBody>
      </p:sp>
      <p:cxnSp>
        <p:nvCxnSpPr>
          <p:cNvPr id="188" name="מחבר מרפקי 187"/>
          <p:cNvCxnSpPr>
            <a:stCxn id="91" idx="3"/>
          </p:cNvCxnSpPr>
          <p:nvPr/>
        </p:nvCxnSpPr>
        <p:spPr>
          <a:xfrm>
            <a:off x="3969859" y="2513076"/>
            <a:ext cx="1020108" cy="826902"/>
          </a:xfrm>
          <a:prstGeom prst="bentConnector3">
            <a:avLst>
              <a:gd name="adj1" fmla="val 24005"/>
            </a:avLst>
          </a:prstGeom>
          <a:ln w="19050">
            <a:solidFill>
              <a:srgbClr val="5AC3EB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2" name="מלבן 191"/>
          <p:cNvSpPr/>
          <p:nvPr/>
        </p:nvSpPr>
        <p:spPr>
          <a:xfrm>
            <a:off x="8897277" y="2647061"/>
            <a:ext cx="1754005" cy="2282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Visualize data and learning</a:t>
            </a: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193" name="מלבן 192"/>
          <p:cNvSpPr/>
          <p:nvPr/>
        </p:nvSpPr>
        <p:spPr>
          <a:xfrm>
            <a:off x="8820859" y="5577487"/>
            <a:ext cx="2037737" cy="2282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Integrate with business process</a:t>
            </a:r>
            <a:endParaRPr lang="he-IL" sz="900" dirty="0">
              <a:solidFill>
                <a:srgbClr val="000000"/>
              </a:solidFill>
            </a:endParaRPr>
          </a:p>
        </p:txBody>
      </p:sp>
      <p:cxnSp>
        <p:nvCxnSpPr>
          <p:cNvPr id="197" name="מחבר חץ ישר 196"/>
          <p:cNvCxnSpPr>
            <a:stCxn id="99" idx="3"/>
            <a:endCxn id="98" idx="1"/>
          </p:cNvCxnSpPr>
          <p:nvPr/>
        </p:nvCxnSpPr>
        <p:spPr>
          <a:xfrm>
            <a:off x="5002053" y="4861054"/>
            <a:ext cx="480005" cy="1"/>
          </a:xfrm>
          <a:prstGeom prst="straightConnector1">
            <a:avLst/>
          </a:prstGeom>
          <a:ln w="19050">
            <a:solidFill>
              <a:srgbClr val="5AC3EB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0" name="מלבן 199"/>
          <p:cNvSpPr/>
          <p:nvPr/>
        </p:nvSpPr>
        <p:spPr>
          <a:xfrm>
            <a:off x="4987558" y="4405587"/>
            <a:ext cx="537327" cy="375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Store 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data</a:t>
            </a:r>
            <a:endParaRPr lang="he-IL" sz="9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BDE613-C7EC-974E-A08D-2E920B4D1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176" y="3161035"/>
            <a:ext cx="527050" cy="425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52B21-A9D6-724E-9952-43FDF105ED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3443" y="2372218"/>
            <a:ext cx="443115" cy="443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B7F78A-DA39-1F48-9F26-5750B9FEC9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6293" y="2258553"/>
            <a:ext cx="488774" cy="364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F7130-7335-314E-A94F-445B6A1389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3966" y="1838141"/>
            <a:ext cx="502039" cy="459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B5F2ED-47BE-254C-80C5-EB98420E1A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50037" y="4613189"/>
            <a:ext cx="571212" cy="581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6FDB23-45D2-C74C-960B-CD14B4FD98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22286" y="4639463"/>
            <a:ext cx="574606" cy="52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4626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AC598-7381-4BF6-932C-87E24DE56E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736688"/>
            <a:ext cx="11538942" cy="757255"/>
          </a:xfrm>
        </p:spPr>
        <p:txBody>
          <a:bodyPr/>
          <a:lstStyle/>
          <a:p>
            <a:r>
              <a:rPr lang="en-US" sz="1600" dirty="0"/>
              <a:t>Data generated from the Edge is transmitted, processed, transformed, stored, and analyzed in the cloud, providing end to end security from device to the cloud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2DEED9-D85E-492C-8055-B1B7F136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data value chain </a:t>
            </a:r>
          </a:p>
        </p:txBody>
      </p:sp>
      <p:sp>
        <p:nvSpPr>
          <p:cNvPr id="36" name="מלבן מעוגל 35"/>
          <p:cNvSpPr/>
          <p:nvPr/>
        </p:nvSpPr>
        <p:spPr bwMode="gray">
          <a:xfrm>
            <a:off x="2417944" y="2600159"/>
            <a:ext cx="960023" cy="2059478"/>
          </a:xfrm>
          <a:prstGeom prst="roundRect">
            <a:avLst/>
          </a:prstGeom>
          <a:ln w="12700">
            <a:solidFill>
              <a:schemeClr val="bg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t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Cloud gateway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</a:pPr>
            <a:r>
              <a:rPr lang="en-US" sz="800" dirty="0">
                <a:solidFill>
                  <a:schemeClr val="tx1"/>
                </a:solidFill>
              </a:rPr>
              <a:t>IoT Hub</a:t>
            </a:r>
            <a:endParaRPr lang="he-IL" sz="800" dirty="0">
              <a:solidFill>
                <a:schemeClr val="tx1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7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7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</a:pPr>
            <a:r>
              <a:rPr lang="en-US" sz="700" dirty="0">
                <a:solidFill>
                  <a:srgbClr val="000000"/>
                </a:solidFill>
              </a:rPr>
              <a:t>secure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Device management &amp;monitoring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45" name="מלבן 144"/>
          <p:cNvSpPr/>
          <p:nvPr/>
        </p:nvSpPr>
        <p:spPr bwMode="gray">
          <a:xfrm>
            <a:off x="183158" y="1465796"/>
            <a:ext cx="2432571" cy="4783028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chemeClr val="bg1"/>
            </a:solidFill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146" name="מלבן 145"/>
          <p:cNvSpPr/>
          <p:nvPr/>
        </p:nvSpPr>
        <p:spPr bwMode="gray">
          <a:xfrm>
            <a:off x="359147" y="1935126"/>
            <a:ext cx="976609" cy="400983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147" name="מלבן 146"/>
          <p:cNvSpPr/>
          <p:nvPr/>
        </p:nvSpPr>
        <p:spPr bwMode="gray">
          <a:xfrm>
            <a:off x="1485612" y="1912890"/>
            <a:ext cx="976609" cy="400983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pic>
        <p:nvPicPr>
          <p:cNvPr id="82" name="תמונה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252" y="2288056"/>
            <a:ext cx="619126" cy="724110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697654" y="3498893"/>
            <a:ext cx="590550" cy="553998"/>
          </a:xfrm>
          <a:prstGeom prst="rect">
            <a:avLst/>
          </a:prstGeom>
          <a:noFill/>
        </p:spPr>
        <p:txBody>
          <a:bodyPr vert="horz" wrap="square" lIns="0" tIns="0" rIns="0" bIns="0" rtlCol="1">
            <a:spAutoFit/>
          </a:bodyPr>
          <a:lstStyle/>
          <a:p>
            <a:pPr algn="ctr">
              <a:spcBef>
                <a:spcPts val="200"/>
              </a:spcBef>
              <a:buSzPct val="100000"/>
            </a:pPr>
            <a:r>
              <a:rPr lang="en-US" sz="1200" dirty="0"/>
              <a:t>Azure IoT Edge</a:t>
            </a:r>
            <a:endParaRPr lang="he-IL" sz="1200" dirty="0"/>
          </a:p>
        </p:txBody>
      </p:sp>
      <p:pic>
        <p:nvPicPr>
          <p:cNvPr id="83" name="תמונה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366" y="4402958"/>
            <a:ext cx="619126" cy="724110"/>
          </a:xfrm>
          <a:prstGeom prst="rect">
            <a:avLst/>
          </a:prstGeom>
        </p:spPr>
      </p:pic>
      <p:sp>
        <p:nvSpPr>
          <p:cNvPr id="34" name="מלבן מעוגל 33"/>
          <p:cNvSpPr/>
          <p:nvPr/>
        </p:nvSpPr>
        <p:spPr bwMode="gray">
          <a:xfrm>
            <a:off x="484709" y="4938456"/>
            <a:ext cx="820175" cy="914274"/>
          </a:xfrm>
          <a:prstGeom prst="roundRect">
            <a:avLst/>
          </a:prstGeom>
          <a:ln w="12700"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t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Sensors and IoT devices</a:t>
            </a:r>
            <a:endParaRPr lang="he-IL" sz="900" dirty="0">
              <a:solidFill>
                <a:srgbClr val="000000"/>
              </a:solidFill>
            </a:endParaRPr>
          </a:p>
        </p:txBody>
      </p:sp>
      <p:pic>
        <p:nvPicPr>
          <p:cNvPr id="20" name="תמונה 19"/>
          <p:cNvPicPr>
            <a:picLocks noChangeAspect="1"/>
          </p:cNvPicPr>
          <p:nvPr/>
        </p:nvPicPr>
        <p:blipFill rotWithShape="1">
          <a:blip r:embed="rId4"/>
          <a:srcRect l="14098" t="8479" r="20954" b="-1067"/>
          <a:stretch/>
        </p:blipFill>
        <p:spPr>
          <a:xfrm>
            <a:off x="774146" y="4533558"/>
            <a:ext cx="241301" cy="462534"/>
          </a:xfrm>
          <a:prstGeom prst="rect">
            <a:avLst/>
          </a:prstGeom>
        </p:spPr>
      </p:pic>
      <p:sp>
        <p:nvSpPr>
          <p:cNvPr id="33" name="מלבן מעוגל 32"/>
          <p:cNvSpPr/>
          <p:nvPr/>
        </p:nvSpPr>
        <p:spPr bwMode="gray">
          <a:xfrm>
            <a:off x="474172" y="3025645"/>
            <a:ext cx="841248" cy="521208"/>
          </a:xfrm>
          <a:prstGeom prst="roundRect">
            <a:avLst/>
          </a:prstGeom>
          <a:ln w="12700"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IoT Edge devices</a:t>
            </a:r>
            <a:endParaRPr lang="he-IL" sz="900" dirty="0">
              <a:solidFill>
                <a:srgbClr val="000000"/>
              </a:solidFill>
            </a:endParaRPr>
          </a:p>
        </p:txBody>
      </p:sp>
      <p:pic>
        <p:nvPicPr>
          <p:cNvPr id="7172" name="Picture 4" descr="תוצאת תמונה עבור iot device icon&quot;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6" y="2453030"/>
            <a:ext cx="603241" cy="60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מלבן מעוגל 151"/>
          <p:cNvSpPr/>
          <p:nvPr/>
        </p:nvSpPr>
        <p:spPr bwMode="gray">
          <a:xfrm>
            <a:off x="471092" y="1923163"/>
            <a:ext cx="841248" cy="521208"/>
          </a:xfrm>
          <a:prstGeom prst="roundRect">
            <a:avLst/>
          </a:prstGeom>
          <a:ln w="12700"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End points</a:t>
            </a:r>
            <a:endParaRPr lang="he-IL" sz="900" dirty="0">
              <a:solidFill>
                <a:srgbClr val="000000"/>
              </a:solidFill>
            </a:endParaRPr>
          </a:p>
        </p:txBody>
      </p:sp>
      <p:pic>
        <p:nvPicPr>
          <p:cNvPr id="154" name="Picture 4" descr="תוצאת תמונה עבור iot device icon&quot;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6" y="3638425"/>
            <a:ext cx="603241" cy="60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6" name="מחבר מרפקי 165"/>
          <p:cNvCxnSpPr>
            <a:stCxn id="154" idx="3"/>
            <a:endCxn id="82" idx="1"/>
          </p:cNvCxnSpPr>
          <p:nvPr/>
        </p:nvCxnSpPr>
        <p:spPr>
          <a:xfrm flipV="1">
            <a:off x="1196417" y="2650111"/>
            <a:ext cx="493835" cy="1289935"/>
          </a:xfrm>
          <a:prstGeom prst="bentConnector3">
            <a:avLst>
              <a:gd name="adj1" fmla="val 42946"/>
            </a:avLst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מלבן 171"/>
          <p:cNvSpPr/>
          <p:nvPr/>
        </p:nvSpPr>
        <p:spPr bwMode="gray">
          <a:xfrm>
            <a:off x="3183993" y="1465797"/>
            <a:ext cx="8457658" cy="4738938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chemeClr val="bg1"/>
            </a:solidFill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174" name="מלבן 173"/>
          <p:cNvSpPr/>
          <p:nvPr/>
        </p:nvSpPr>
        <p:spPr bwMode="gray">
          <a:xfrm>
            <a:off x="3346995" y="1783878"/>
            <a:ext cx="1146849" cy="438185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175" name="מלבן 174"/>
          <p:cNvSpPr/>
          <p:nvPr/>
        </p:nvSpPr>
        <p:spPr bwMode="gray">
          <a:xfrm>
            <a:off x="4751174" y="1783877"/>
            <a:ext cx="1570272" cy="2698783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71" name="מלבן 70"/>
          <p:cNvSpPr/>
          <p:nvPr/>
        </p:nvSpPr>
        <p:spPr>
          <a:xfrm>
            <a:off x="3393207" y="2607751"/>
            <a:ext cx="1185489" cy="386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Azure Advanced Threat Protection</a:t>
            </a:r>
            <a:endParaRPr lang="he-IL" sz="900" dirty="0">
              <a:solidFill>
                <a:srgbClr val="000000"/>
              </a:solidFill>
            </a:endParaRPr>
          </a:p>
        </p:txBody>
      </p:sp>
      <p:pic>
        <p:nvPicPr>
          <p:cNvPr id="89" name="תמונה 88" descr="תוצאת תמונה עבור Azure Advanced Threat Protection icon&quot;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198" y="1912890"/>
            <a:ext cx="811507" cy="60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מלבן 75"/>
          <p:cNvSpPr/>
          <p:nvPr/>
        </p:nvSpPr>
        <p:spPr>
          <a:xfrm>
            <a:off x="3514061" y="3838788"/>
            <a:ext cx="943780" cy="239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Azure Policy</a:t>
            </a: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99" name="מלבן 98"/>
          <p:cNvSpPr/>
          <p:nvPr/>
        </p:nvSpPr>
        <p:spPr>
          <a:xfrm>
            <a:off x="3505112" y="4694729"/>
            <a:ext cx="961678" cy="532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Azure IoT device management</a:t>
            </a: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176" name="מלבן 175"/>
          <p:cNvSpPr/>
          <p:nvPr/>
        </p:nvSpPr>
        <p:spPr>
          <a:xfrm>
            <a:off x="3514061" y="5805497"/>
            <a:ext cx="943780" cy="375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Azure twin devices</a:t>
            </a:r>
            <a:endParaRPr lang="he-IL" sz="900" dirty="0">
              <a:solidFill>
                <a:srgbClr val="000000"/>
              </a:solidFill>
            </a:endParaRPr>
          </a:p>
        </p:txBody>
      </p:sp>
      <p:pic>
        <p:nvPicPr>
          <p:cNvPr id="115" name="תמונה 1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7263" y="3052810"/>
            <a:ext cx="450049" cy="540059"/>
          </a:xfrm>
          <a:prstGeom prst="rect">
            <a:avLst/>
          </a:prstGeom>
        </p:spPr>
      </p:pic>
      <p:sp>
        <p:nvSpPr>
          <p:cNvPr id="177" name="מלבן 176"/>
          <p:cNvSpPr/>
          <p:nvPr/>
        </p:nvSpPr>
        <p:spPr>
          <a:xfrm>
            <a:off x="5454807" y="2430728"/>
            <a:ext cx="943780" cy="375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Azure Event hub</a:t>
            </a:r>
            <a:endParaRPr lang="he-IL" sz="900" dirty="0">
              <a:solidFill>
                <a:srgbClr val="000000"/>
              </a:solidFill>
            </a:endParaRPr>
          </a:p>
        </p:txBody>
      </p:sp>
      <p:pic>
        <p:nvPicPr>
          <p:cNvPr id="112" name="תמונה 1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2866" y="1912890"/>
            <a:ext cx="358843" cy="368880"/>
          </a:xfrm>
          <a:prstGeom prst="rect">
            <a:avLst/>
          </a:prstGeom>
        </p:spPr>
      </p:pic>
      <p:sp>
        <p:nvSpPr>
          <p:cNvPr id="178" name="מלבן 177"/>
          <p:cNvSpPr/>
          <p:nvPr/>
        </p:nvSpPr>
        <p:spPr>
          <a:xfrm>
            <a:off x="4750397" y="2358240"/>
            <a:ext cx="943780" cy="520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sz="900" dirty="0">
                <a:solidFill>
                  <a:srgbClr val="000000"/>
                </a:solidFill>
              </a:rPr>
              <a:t>Azure content reactor</a:t>
            </a:r>
          </a:p>
        </p:txBody>
      </p:sp>
      <p:pic>
        <p:nvPicPr>
          <p:cNvPr id="94" name="תמונה 9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5254" y="1859879"/>
            <a:ext cx="515525" cy="535102"/>
          </a:xfrm>
          <a:prstGeom prst="rect">
            <a:avLst/>
          </a:prstGeom>
        </p:spPr>
      </p:pic>
      <p:sp>
        <p:nvSpPr>
          <p:cNvPr id="179" name="מלבן 178"/>
          <p:cNvSpPr/>
          <p:nvPr/>
        </p:nvSpPr>
        <p:spPr>
          <a:xfrm>
            <a:off x="4755751" y="3579849"/>
            <a:ext cx="943780" cy="522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sz="900" dirty="0">
                <a:solidFill>
                  <a:srgbClr val="000000"/>
                </a:solidFill>
              </a:rPr>
              <a:t>Azure Queue Service</a:t>
            </a:r>
            <a:endParaRPr lang="he-IL" sz="900" dirty="0">
              <a:solidFill>
                <a:srgbClr val="000000"/>
              </a:solidFill>
            </a:endParaRP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180" name="מלבן 179"/>
          <p:cNvSpPr/>
          <p:nvPr/>
        </p:nvSpPr>
        <p:spPr bwMode="gray">
          <a:xfrm>
            <a:off x="4740606" y="4767417"/>
            <a:ext cx="5347468" cy="1398319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pic>
        <p:nvPicPr>
          <p:cNvPr id="108" name="תמונה 10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0779" y="5405274"/>
            <a:ext cx="572799" cy="587775"/>
          </a:xfrm>
          <a:prstGeom prst="rect">
            <a:avLst/>
          </a:prstGeom>
        </p:spPr>
      </p:pic>
      <p:pic>
        <p:nvPicPr>
          <p:cNvPr id="109" name="תמונה 10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1782" y="5426570"/>
            <a:ext cx="486040" cy="486040"/>
          </a:xfrm>
          <a:prstGeom prst="rect">
            <a:avLst/>
          </a:prstGeom>
        </p:spPr>
      </p:pic>
      <p:pic>
        <p:nvPicPr>
          <p:cNvPr id="46" name="תמונה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9367" y="5493121"/>
            <a:ext cx="510677" cy="412081"/>
          </a:xfrm>
          <a:prstGeom prst="rect">
            <a:avLst/>
          </a:prstGeom>
        </p:spPr>
      </p:pic>
      <p:sp>
        <p:nvSpPr>
          <p:cNvPr id="39" name="מלבן מעוגל 38"/>
          <p:cNvSpPr/>
          <p:nvPr/>
        </p:nvSpPr>
        <p:spPr bwMode="gray">
          <a:xfrm>
            <a:off x="5152487" y="4773263"/>
            <a:ext cx="3906335" cy="342077"/>
          </a:xfrm>
          <a:prstGeom prst="roundRect">
            <a:avLst/>
          </a:prstGeom>
          <a:ln w="12700"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t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UI Reporting and tools</a:t>
            </a: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184" name="מלבן 183"/>
          <p:cNvSpPr/>
          <p:nvPr/>
        </p:nvSpPr>
        <p:spPr bwMode="gray">
          <a:xfrm>
            <a:off x="6505468" y="1768865"/>
            <a:ext cx="4144968" cy="82942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cxnSp>
        <p:nvCxnSpPr>
          <p:cNvPr id="185" name="מחבר מרפקי 184"/>
          <p:cNvCxnSpPr>
            <a:cxnSpLocks/>
            <a:stCxn id="145" idx="3"/>
          </p:cNvCxnSpPr>
          <p:nvPr/>
        </p:nvCxnSpPr>
        <p:spPr>
          <a:xfrm flipV="1">
            <a:off x="2615729" y="3719686"/>
            <a:ext cx="294311" cy="137624"/>
          </a:xfrm>
          <a:prstGeom prst="bentConnector3">
            <a:avLst>
              <a:gd name="adj1" fmla="val 100767"/>
            </a:avLst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מחבר מרפקי 187"/>
          <p:cNvCxnSpPr>
            <a:cxnSpLocks/>
            <a:endCxn id="174" idx="1"/>
          </p:cNvCxnSpPr>
          <p:nvPr/>
        </p:nvCxnSpPr>
        <p:spPr>
          <a:xfrm>
            <a:off x="3183993" y="3247813"/>
            <a:ext cx="163002" cy="726994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מלבן 198"/>
          <p:cNvSpPr/>
          <p:nvPr/>
        </p:nvSpPr>
        <p:spPr>
          <a:xfrm>
            <a:off x="6514301" y="1755749"/>
            <a:ext cx="7024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Web layer</a:t>
            </a:r>
            <a:endParaRPr lang="he-IL" sz="800" dirty="0"/>
          </a:p>
        </p:txBody>
      </p:sp>
      <p:pic>
        <p:nvPicPr>
          <p:cNvPr id="211" name="תמונה 2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1880" y="2194573"/>
            <a:ext cx="309628" cy="299830"/>
          </a:xfrm>
          <a:prstGeom prst="rect">
            <a:avLst/>
          </a:prstGeom>
        </p:spPr>
      </p:pic>
      <p:sp>
        <p:nvSpPr>
          <p:cNvPr id="216" name="מלבן 215"/>
          <p:cNvSpPr/>
          <p:nvPr/>
        </p:nvSpPr>
        <p:spPr>
          <a:xfrm>
            <a:off x="7847584" y="2213232"/>
            <a:ext cx="6222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Load </a:t>
            </a:r>
          </a:p>
          <a:p>
            <a:r>
              <a:rPr lang="en-US" sz="800" dirty="0">
                <a:solidFill>
                  <a:srgbClr val="000000"/>
                </a:solidFill>
              </a:rPr>
              <a:t>balancer</a:t>
            </a:r>
            <a:endParaRPr lang="he-IL" sz="800" dirty="0"/>
          </a:p>
        </p:txBody>
      </p:sp>
      <p:sp>
        <p:nvSpPr>
          <p:cNvPr id="218" name="מלבן 217"/>
          <p:cNvSpPr/>
          <p:nvPr/>
        </p:nvSpPr>
        <p:spPr bwMode="gray">
          <a:xfrm>
            <a:off x="6523347" y="3653232"/>
            <a:ext cx="4127089" cy="82942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202" name="מלבן 201"/>
          <p:cNvSpPr/>
          <p:nvPr/>
        </p:nvSpPr>
        <p:spPr>
          <a:xfrm>
            <a:off x="6512212" y="3629966"/>
            <a:ext cx="95571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Database layer</a:t>
            </a:r>
            <a:endParaRPr lang="he-IL" sz="800" dirty="0"/>
          </a:p>
        </p:txBody>
      </p:sp>
      <p:sp>
        <p:nvSpPr>
          <p:cNvPr id="219" name="מלבן 218"/>
          <p:cNvSpPr/>
          <p:nvPr/>
        </p:nvSpPr>
        <p:spPr bwMode="gray">
          <a:xfrm>
            <a:off x="6505468" y="2707409"/>
            <a:ext cx="4144968" cy="82942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200" name="מלבן 199"/>
          <p:cNvSpPr/>
          <p:nvPr/>
        </p:nvSpPr>
        <p:spPr>
          <a:xfrm>
            <a:off x="6583717" y="2831992"/>
            <a:ext cx="10438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Application layer</a:t>
            </a:r>
            <a:endParaRPr lang="he-IL" sz="800" dirty="0"/>
          </a:p>
        </p:txBody>
      </p:sp>
      <p:pic>
        <p:nvPicPr>
          <p:cNvPr id="232" name="תמונה 2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66011" y="2217060"/>
            <a:ext cx="309628" cy="299830"/>
          </a:xfrm>
          <a:prstGeom prst="rect">
            <a:avLst/>
          </a:prstGeom>
        </p:spPr>
      </p:pic>
      <p:pic>
        <p:nvPicPr>
          <p:cNvPr id="53" name="תמונה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3006" y="3804995"/>
            <a:ext cx="576598" cy="526766"/>
          </a:xfrm>
          <a:prstGeom prst="rect">
            <a:avLst/>
          </a:prstGeom>
        </p:spPr>
      </p:pic>
      <p:sp>
        <p:nvSpPr>
          <p:cNvPr id="236" name="מלבן 235"/>
          <p:cNvSpPr/>
          <p:nvPr/>
        </p:nvSpPr>
        <p:spPr>
          <a:xfrm>
            <a:off x="6513449" y="4283682"/>
            <a:ext cx="8322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Blob storage</a:t>
            </a:r>
            <a:endParaRPr lang="he-IL" sz="800" dirty="0"/>
          </a:p>
        </p:txBody>
      </p:sp>
      <p:pic>
        <p:nvPicPr>
          <p:cNvPr id="122" name="תמונה 1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90794" y="3785246"/>
            <a:ext cx="861178" cy="575062"/>
          </a:xfrm>
          <a:prstGeom prst="rect">
            <a:avLst/>
          </a:prstGeom>
        </p:spPr>
      </p:pic>
      <p:sp>
        <p:nvSpPr>
          <p:cNvPr id="237" name="מלבן 236"/>
          <p:cNvSpPr/>
          <p:nvPr/>
        </p:nvSpPr>
        <p:spPr>
          <a:xfrm>
            <a:off x="7294132" y="4283682"/>
            <a:ext cx="78418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File storage</a:t>
            </a:r>
            <a:endParaRPr lang="he-IL" sz="800" dirty="0"/>
          </a:p>
        </p:txBody>
      </p:sp>
      <p:sp>
        <p:nvSpPr>
          <p:cNvPr id="238" name="מלבן 237"/>
          <p:cNvSpPr/>
          <p:nvPr/>
        </p:nvSpPr>
        <p:spPr>
          <a:xfrm>
            <a:off x="7284511" y="5903718"/>
            <a:ext cx="85311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Azure search</a:t>
            </a:r>
            <a:endParaRPr lang="he-IL" sz="800" dirty="0"/>
          </a:p>
        </p:txBody>
      </p:sp>
      <p:sp>
        <p:nvSpPr>
          <p:cNvPr id="239" name="מלבן 238"/>
          <p:cNvSpPr/>
          <p:nvPr/>
        </p:nvSpPr>
        <p:spPr>
          <a:xfrm>
            <a:off x="8224435" y="5912610"/>
            <a:ext cx="12202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Data Lake analytics</a:t>
            </a:r>
            <a:endParaRPr lang="he-IL" sz="800" dirty="0"/>
          </a:p>
        </p:txBody>
      </p:sp>
      <p:sp>
        <p:nvSpPr>
          <p:cNvPr id="244" name="מלבן מעוגל 243"/>
          <p:cNvSpPr/>
          <p:nvPr/>
        </p:nvSpPr>
        <p:spPr bwMode="gray">
          <a:xfrm>
            <a:off x="8914256" y="1832278"/>
            <a:ext cx="1711849" cy="718394"/>
          </a:xfrm>
          <a:prstGeom prst="roundRect">
            <a:avLst/>
          </a:prstGeom>
          <a:noFill/>
          <a:ln w="0">
            <a:solidFill>
              <a:schemeClr val="tx1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pic>
        <p:nvPicPr>
          <p:cNvPr id="7190" name="תמונה 7189"/>
          <p:cNvPicPr>
            <a:picLocks noChangeAspect="1"/>
          </p:cNvPicPr>
          <p:nvPr/>
        </p:nvPicPr>
        <p:blipFill rotWithShape="1">
          <a:blip r:embed="rId16"/>
          <a:srcRect r="41205"/>
          <a:stretch/>
        </p:blipFill>
        <p:spPr>
          <a:xfrm>
            <a:off x="9296321" y="5371229"/>
            <a:ext cx="592441" cy="548108"/>
          </a:xfrm>
          <a:prstGeom prst="rect">
            <a:avLst/>
          </a:prstGeom>
        </p:spPr>
      </p:pic>
      <p:sp>
        <p:nvSpPr>
          <p:cNvPr id="246" name="מלבן 245"/>
          <p:cNvSpPr/>
          <p:nvPr/>
        </p:nvSpPr>
        <p:spPr>
          <a:xfrm>
            <a:off x="9254152" y="5903718"/>
            <a:ext cx="9348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Azure synapse</a:t>
            </a:r>
            <a:endParaRPr lang="he-IL" sz="800" dirty="0"/>
          </a:p>
        </p:txBody>
      </p:sp>
      <p:sp>
        <p:nvSpPr>
          <p:cNvPr id="248" name="מלבן 247"/>
          <p:cNvSpPr/>
          <p:nvPr/>
        </p:nvSpPr>
        <p:spPr bwMode="gray">
          <a:xfrm>
            <a:off x="10287056" y="5039532"/>
            <a:ext cx="1217462" cy="1112474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pic>
        <p:nvPicPr>
          <p:cNvPr id="249" name="תמונה 2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65537" y="5532879"/>
            <a:ext cx="449136" cy="410320"/>
          </a:xfrm>
          <a:prstGeom prst="rect">
            <a:avLst/>
          </a:prstGeom>
        </p:spPr>
      </p:pic>
      <p:sp>
        <p:nvSpPr>
          <p:cNvPr id="250" name="מלבן 249"/>
          <p:cNvSpPr/>
          <p:nvPr/>
        </p:nvSpPr>
        <p:spPr>
          <a:xfrm>
            <a:off x="10298582" y="5855490"/>
            <a:ext cx="5693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Blob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</a:rPr>
              <a:t>storage</a:t>
            </a:r>
            <a:endParaRPr lang="he-IL" sz="800" dirty="0"/>
          </a:p>
        </p:txBody>
      </p:sp>
      <p:sp>
        <p:nvSpPr>
          <p:cNvPr id="255" name="מלבן מעוגל 254"/>
          <p:cNvSpPr/>
          <p:nvPr/>
        </p:nvSpPr>
        <p:spPr bwMode="gray">
          <a:xfrm>
            <a:off x="10287056" y="4764825"/>
            <a:ext cx="1217462" cy="342077"/>
          </a:xfrm>
          <a:prstGeom prst="roundRect">
            <a:avLst/>
          </a:prstGeom>
          <a:ln w="12700"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t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Storage layer</a:t>
            </a: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257" name="מלבן 256"/>
          <p:cNvSpPr/>
          <p:nvPr/>
        </p:nvSpPr>
        <p:spPr>
          <a:xfrm>
            <a:off x="183158" y="1594016"/>
            <a:ext cx="4683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000000"/>
                </a:solidFill>
              </a:rPr>
              <a:t>Edge</a:t>
            </a:r>
            <a:endParaRPr lang="he-IL" sz="800" b="1" dirty="0"/>
          </a:p>
        </p:txBody>
      </p:sp>
      <p:sp>
        <p:nvSpPr>
          <p:cNvPr id="258" name="מלבן 257"/>
          <p:cNvSpPr/>
          <p:nvPr/>
        </p:nvSpPr>
        <p:spPr>
          <a:xfrm>
            <a:off x="3180916" y="1564551"/>
            <a:ext cx="5100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000000"/>
                </a:solidFill>
              </a:rPr>
              <a:t>Cloud</a:t>
            </a:r>
            <a:endParaRPr lang="he-IL" sz="800" b="1" dirty="0"/>
          </a:p>
        </p:txBody>
      </p:sp>
      <p:cxnSp>
        <p:nvCxnSpPr>
          <p:cNvPr id="7203" name="מחבר מרפקי 7202"/>
          <p:cNvCxnSpPr>
            <a:stCxn id="174" idx="3"/>
            <a:endCxn id="175" idx="1"/>
          </p:cNvCxnSpPr>
          <p:nvPr/>
        </p:nvCxnSpPr>
        <p:spPr>
          <a:xfrm flipV="1">
            <a:off x="4493844" y="3133269"/>
            <a:ext cx="257330" cy="841538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מחבר מרפקי 269"/>
          <p:cNvCxnSpPr>
            <a:stCxn id="174" idx="3"/>
            <a:endCxn id="180" idx="1"/>
          </p:cNvCxnSpPr>
          <p:nvPr/>
        </p:nvCxnSpPr>
        <p:spPr>
          <a:xfrm>
            <a:off x="4493844" y="3974807"/>
            <a:ext cx="246762" cy="1491770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1" name="מחבר מרפקי 7210"/>
          <p:cNvCxnSpPr/>
          <p:nvPr/>
        </p:nvCxnSpPr>
        <p:spPr>
          <a:xfrm flipV="1">
            <a:off x="4493844" y="4067946"/>
            <a:ext cx="2029503" cy="1705837"/>
          </a:xfrm>
          <a:prstGeom prst="bentConnector3">
            <a:avLst>
              <a:gd name="adj1" fmla="val 19534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4" name="מחבר חץ ישר 7213"/>
          <p:cNvCxnSpPr>
            <a:stCxn id="180" idx="3"/>
          </p:cNvCxnSpPr>
          <p:nvPr/>
        </p:nvCxnSpPr>
        <p:spPr>
          <a:xfrm flipV="1">
            <a:off x="10088074" y="5461506"/>
            <a:ext cx="193064" cy="507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16" name="תמונה 72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39282" y="3868957"/>
            <a:ext cx="516875" cy="441693"/>
          </a:xfrm>
          <a:prstGeom prst="rect">
            <a:avLst/>
          </a:prstGeom>
        </p:spPr>
      </p:pic>
      <p:sp>
        <p:nvSpPr>
          <p:cNvPr id="285" name="מלבן 284"/>
          <p:cNvSpPr/>
          <p:nvPr/>
        </p:nvSpPr>
        <p:spPr>
          <a:xfrm>
            <a:off x="8172274" y="4283682"/>
            <a:ext cx="64633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Analytics</a:t>
            </a:r>
            <a:endParaRPr lang="he-IL" sz="800" dirty="0"/>
          </a:p>
        </p:txBody>
      </p:sp>
      <p:cxnSp>
        <p:nvCxnSpPr>
          <p:cNvPr id="286" name="מחבר מרפקי 285"/>
          <p:cNvCxnSpPr>
            <a:stCxn id="175" idx="3"/>
            <a:endCxn id="184" idx="1"/>
          </p:cNvCxnSpPr>
          <p:nvPr/>
        </p:nvCxnSpPr>
        <p:spPr>
          <a:xfrm flipV="1">
            <a:off x="6321446" y="2183579"/>
            <a:ext cx="184022" cy="949690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מחבר מרפקי 290"/>
          <p:cNvCxnSpPr>
            <a:cxnSpLocks/>
            <a:stCxn id="184" idx="1"/>
          </p:cNvCxnSpPr>
          <p:nvPr/>
        </p:nvCxnSpPr>
        <p:spPr>
          <a:xfrm rot="10800000" flipH="1">
            <a:off x="6505467" y="2039273"/>
            <a:ext cx="1421323" cy="144306"/>
          </a:xfrm>
          <a:prstGeom prst="bentConnector3">
            <a:avLst>
              <a:gd name="adj1" fmla="val 53152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מחבר מרפקי 294"/>
          <p:cNvCxnSpPr>
            <a:cxnSpLocks/>
          </p:cNvCxnSpPr>
          <p:nvPr/>
        </p:nvCxnSpPr>
        <p:spPr>
          <a:xfrm>
            <a:off x="8348859" y="2039273"/>
            <a:ext cx="565038" cy="1264335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Speech Bubble: Rectangle 24">
            <a:extLst>
              <a:ext uri="{FF2B5EF4-FFF2-40B4-BE49-F238E27FC236}">
                <a16:creationId xmlns:a16="http://schemas.microsoft.com/office/drawing/2014/main" id="{29B6B39F-632E-4EF9-B0BD-565EB85D5DE9}"/>
              </a:ext>
            </a:extLst>
          </p:cNvPr>
          <p:cNvSpPr/>
          <p:nvPr/>
        </p:nvSpPr>
        <p:spPr bwMode="gray">
          <a:xfrm>
            <a:off x="5026242" y="4131865"/>
            <a:ext cx="1018275" cy="538428"/>
          </a:xfrm>
          <a:prstGeom prst="wedgeRectCallout">
            <a:avLst>
              <a:gd name="adj1" fmla="val -48501"/>
              <a:gd name="adj2" fmla="val 108769"/>
            </a:avLst>
          </a:prstGeom>
          <a:solidFill>
            <a:schemeClr val="bg1"/>
          </a:solidFill>
          <a:ln w="19050" algn="ctr">
            <a:solidFill>
              <a:srgbClr val="00ACE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>
              <a:spcBef>
                <a:spcPts val="200"/>
              </a:spcBef>
              <a:buSzPct val="100000"/>
            </a:pPr>
            <a:r>
              <a:rPr lang="en-US" sz="800" dirty="0"/>
              <a:t>1. Store device data to NoSQL Blob DB for data parsing</a:t>
            </a:r>
          </a:p>
        </p:txBody>
      </p:sp>
      <p:sp>
        <p:nvSpPr>
          <p:cNvPr id="304" name="Speech Bubble: Rectangle 25">
            <a:extLst>
              <a:ext uri="{FF2B5EF4-FFF2-40B4-BE49-F238E27FC236}">
                <a16:creationId xmlns:a16="http://schemas.microsoft.com/office/drawing/2014/main" id="{E81BF72C-77B2-457A-9106-F0469F2DFEB0}"/>
              </a:ext>
            </a:extLst>
          </p:cNvPr>
          <p:cNvSpPr/>
          <p:nvPr/>
        </p:nvSpPr>
        <p:spPr bwMode="gray">
          <a:xfrm>
            <a:off x="8853198" y="4718579"/>
            <a:ext cx="1489659" cy="533222"/>
          </a:xfrm>
          <a:prstGeom prst="wedgeRectCallout">
            <a:avLst>
              <a:gd name="adj1" fmla="val -57049"/>
              <a:gd name="adj2" fmla="val -71579"/>
            </a:avLst>
          </a:prstGeom>
          <a:solidFill>
            <a:schemeClr val="bg1"/>
          </a:solidFill>
          <a:ln w="19050" algn="ctr">
            <a:solidFill>
              <a:srgbClr val="00ACE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>
              <a:spcBef>
                <a:spcPts val="200"/>
              </a:spcBef>
              <a:buSzPct val="100000"/>
            </a:pPr>
            <a:r>
              <a:rPr lang="en-US" sz="800" dirty="0"/>
              <a:t>2. Store data in different data sets via data pipelines for analysis</a:t>
            </a:r>
          </a:p>
        </p:txBody>
      </p:sp>
      <p:grpSp>
        <p:nvGrpSpPr>
          <p:cNvPr id="305" name="Group 17">
            <a:extLst>
              <a:ext uri="{FF2B5EF4-FFF2-40B4-BE49-F238E27FC236}">
                <a16:creationId xmlns:a16="http://schemas.microsoft.com/office/drawing/2014/main" id="{B463682F-D32E-4DB1-9986-696154CECBFE}"/>
              </a:ext>
            </a:extLst>
          </p:cNvPr>
          <p:cNvGrpSpPr/>
          <p:nvPr/>
        </p:nvGrpSpPr>
        <p:grpSpPr>
          <a:xfrm>
            <a:off x="7853469" y="5663540"/>
            <a:ext cx="1477541" cy="1136351"/>
            <a:chOff x="7048116" y="5593530"/>
            <a:chExt cx="1389710" cy="1136351"/>
          </a:xfrm>
        </p:grpSpPr>
        <p:sp>
          <p:nvSpPr>
            <p:cNvPr id="306" name="Oval 18">
              <a:extLst>
                <a:ext uri="{FF2B5EF4-FFF2-40B4-BE49-F238E27FC236}">
                  <a16:creationId xmlns:a16="http://schemas.microsoft.com/office/drawing/2014/main" id="{81615B4E-1210-41C2-A41A-DE59CE75C037}"/>
                </a:ext>
              </a:extLst>
            </p:cNvPr>
            <p:cNvSpPr/>
            <p:nvPr/>
          </p:nvSpPr>
          <p:spPr bwMode="gray">
            <a:xfrm>
              <a:off x="7185981" y="5593530"/>
              <a:ext cx="185897" cy="173903"/>
            </a:xfrm>
            <a:prstGeom prst="ellipse">
              <a:avLst/>
            </a:prstGeom>
            <a:solidFill>
              <a:srgbClr val="2392D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7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07" name="Speech Bubble: Rectangle 20">
              <a:extLst>
                <a:ext uri="{FF2B5EF4-FFF2-40B4-BE49-F238E27FC236}">
                  <a16:creationId xmlns:a16="http://schemas.microsoft.com/office/drawing/2014/main" id="{963F396F-3D39-42CA-B619-78593FD98814}"/>
                </a:ext>
              </a:extLst>
            </p:cNvPr>
            <p:cNvSpPr/>
            <p:nvPr/>
          </p:nvSpPr>
          <p:spPr bwMode="gray">
            <a:xfrm>
              <a:off x="7048116" y="6182989"/>
              <a:ext cx="1389710" cy="546892"/>
            </a:xfrm>
            <a:prstGeom prst="wedgeRectCallout">
              <a:avLst>
                <a:gd name="adj1" fmla="val -31271"/>
                <a:gd name="adj2" fmla="val -116992"/>
              </a:avLst>
            </a:prstGeom>
            <a:solidFill>
              <a:schemeClr val="bg1"/>
            </a:solidFill>
            <a:ln w="19050" algn="ctr">
              <a:solidFill>
                <a:srgbClr val="00ACED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>
                <a:spcBef>
                  <a:spcPts val="200"/>
                </a:spcBef>
                <a:buSzPct val="100000"/>
              </a:pPr>
              <a:r>
                <a:rPr lang="en-US" sz="800" dirty="0"/>
                <a:t>3. Analyze data in Azure analysis, synapse to aid reporting and decision making</a:t>
              </a:r>
            </a:p>
          </p:txBody>
        </p:sp>
      </p:grpSp>
      <p:cxnSp>
        <p:nvCxnSpPr>
          <p:cNvPr id="7227" name="מחבר חץ ישר 7226"/>
          <p:cNvCxnSpPr>
            <a:cxnSpLocks/>
          </p:cNvCxnSpPr>
          <p:nvPr/>
        </p:nvCxnSpPr>
        <p:spPr>
          <a:xfrm flipH="1" flipV="1">
            <a:off x="9517323" y="4095675"/>
            <a:ext cx="567518" cy="6561"/>
          </a:xfrm>
          <a:prstGeom prst="straightConnector1">
            <a:avLst/>
          </a:prstGeom>
          <a:ln>
            <a:solidFill>
              <a:schemeClr val="tx2"/>
            </a:solidFill>
            <a:prstDash val="lg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מלבן 313"/>
          <p:cNvSpPr/>
          <p:nvPr/>
        </p:nvSpPr>
        <p:spPr>
          <a:xfrm>
            <a:off x="10962969" y="5855490"/>
            <a:ext cx="596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Log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</a:rPr>
              <a:t>analysis</a:t>
            </a:r>
            <a:endParaRPr lang="he-IL" sz="800" dirty="0"/>
          </a:p>
        </p:txBody>
      </p:sp>
      <p:pic>
        <p:nvPicPr>
          <p:cNvPr id="315" name="תמונה 314" descr="תוצאת תמונה עבור Azure Data Lake Analytics icon&quot;"/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318" y="5418007"/>
            <a:ext cx="467023" cy="46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9" name="תמונה 318" descr="תוצאת תמונה עבור Azure Functions icon&quot;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531" y="3136652"/>
            <a:ext cx="438565" cy="36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0" name="מלבן 319"/>
          <p:cNvSpPr/>
          <p:nvPr/>
        </p:nvSpPr>
        <p:spPr>
          <a:xfrm>
            <a:off x="5522551" y="3563283"/>
            <a:ext cx="808793" cy="386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Azure 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Function</a:t>
            </a:r>
          </a:p>
        </p:txBody>
      </p:sp>
      <p:cxnSp>
        <p:nvCxnSpPr>
          <p:cNvPr id="343" name="מחבר חץ ישר 342"/>
          <p:cNvCxnSpPr/>
          <p:nvPr/>
        </p:nvCxnSpPr>
        <p:spPr>
          <a:xfrm>
            <a:off x="4504140" y="5976529"/>
            <a:ext cx="633927" cy="1019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5" name="Group 16">
            <a:extLst>
              <a:ext uri="{FF2B5EF4-FFF2-40B4-BE49-F238E27FC236}">
                <a16:creationId xmlns:a16="http://schemas.microsoft.com/office/drawing/2014/main" id="{81075251-4B0C-4A97-911F-E09667A804FF}"/>
              </a:ext>
            </a:extLst>
          </p:cNvPr>
          <p:cNvGrpSpPr/>
          <p:nvPr/>
        </p:nvGrpSpPr>
        <p:grpSpPr>
          <a:xfrm>
            <a:off x="5249833" y="5816582"/>
            <a:ext cx="1140920" cy="948992"/>
            <a:chOff x="5343441" y="5554783"/>
            <a:chExt cx="1140920" cy="948992"/>
          </a:xfrm>
        </p:grpSpPr>
        <p:sp>
          <p:nvSpPr>
            <p:cNvPr id="346" name="Oval 11">
              <a:extLst>
                <a:ext uri="{FF2B5EF4-FFF2-40B4-BE49-F238E27FC236}">
                  <a16:creationId xmlns:a16="http://schemas.microsoft.com/office/drawing/2014/main" id="{8FF6329E-A91D-400A-8BBE-522AF39B8B9C}"/>
                </a:ext>
              </a:extLst>
            </p:cNvPr>
            <p:cNvSpPr/>
            <p:nvPr/>
          </p:nvSpPr>
          <p:spPr bwMode="gray">
            <a:xfrm>
              <a:off x="5728004" y="5554783"/>
              <a:ext cx="185897" cy="173903"/>
            </a:xfrm>
            <a:prstGeom prst="ellipse">
              <a:avLst/>
            </a:prstGeom>
            <a:solidFill>
              <a:srgbClr val="2392D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7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347" name="Speech Bubble: Rectangle 21">
              <a:extLst>
                <a:ext uri="{FF2B5EF4-FFF2-40B4-BE49-F238E27FC236}">
                  <a16:creationId xmlns:a16="http://schemas.microsoft.com/office/drawing/2014/main" id="{AC555476-9294-4D69-ACC3-30E4D8C873F4}"/>
                </a:ext>
              </a:extLst>
            </p:cNvPr>
            <p:cNvSpPr/>
            <p:nvPr/>
          </p:nvSpPr>
          <p:spPr bwMode="gray">
            <a:xfrm>
              <a:off x="5343441" y="6121966"/>
              <a:ext cx="1140920" cy="381809"/>
            </a:xfrm>
            <a:prstGeom prst="wedgeRectCallout">
              <a:avLst>
                <a:gd name="adj1" fmla="val -12497"/>
                <a:gd name="adj2" fmla="val -138850"/>
              </a:avLst>
            </a:prstGeom>
            <a:solidFill>
              <a:schemeClr val="bg1"/>
            </a:solidFill>
            <a:ln w="19050" algn="ctr">
              <a:solidFill>
                <a:srgbClr val="2392D2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>
                <a:spcBef>
                  <a:spcPts val="200"/>
                </a:spcBef>
                <a:buSzPct val="100000"/>
              </a:pPr>
              <a:r>
                <a:rPr lang="en-US" sz="800" dirty="0"/>
                <a:t>6. Visualize data in ELK stack</a:t>
              </a:r>
            </a:p>
          </p:txBody>
        </p:sp>
      </p:grpSp>
      <p:sp>
        <p:nvSpPr>
          <p:cNvPr id="352" name="Oval 13">
            <a:extLst>
              <a:ext uri="{FF2B5EF4-FFF2-40B4-BE49-F238E27FC236}">
                <a16:creationId xmlns:a16="http://schemas.microsoft.com/office/drawing/2014/main" id="{22581290-F143-4092-9899-9A89FC6BEDB1}"/>
              </a:ext>
            </a:extLst>
          </p:cNvPr>
          <p:cNvSpPr/>
          <p:nvPr/>
        </p:nvSpPr>
        <p:spPr bwMode="gray">
          <a:xfrm>
            <a:off x="10764647" y="4637539"/>
            <a:ext cx="185897" cy="173903"/>
          </a:xfrm>
          <a:prstGeom prst="ellipse">
            <a:avLst/>
          </a:prstGeom>
          <a:solidFill>
            <a:srgbClr val="2392D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55" name="מלבן 354"/>
          <p:cNvSpPr/>
          <p:nvPr/>
        </p:nvSpPr>
        <p:spPr>
          <a:xfrm>
            <a:off x="10206946" y="5364961"/>
            <a:ext cx="13628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Azure stream analytics</a:t>
            </a:r>
          </a:p>
        </p:txBody>
      </p:sp>
      <p:cxnSp>
        <p:nvCxnSpPr>
          <p:cNvPr id="356" name="מחבר מרפקי 355"/>
          <p:cNvCxnSpPr>
            <a:stCxn id="175" idx="0"/>
          </p:cNvCxnSpPr>
          <p:nvPr/>
        </p:nvCxnSpPr>
        <p:spPr>
          <a:xfrm rot="16200000" flipH="1">
            <a:off x="6625496" y="694691"/>
            <a:ext cx="3429686" cy="5608059"/>
          </a:xfrm>
          <a:prstGeom prst="bentConnector4">
            <a:avLst>
              <a:gd name="adj1" fmla="val -6665"/>
              <a:gd name="adj2" fmla="val 104076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9" name="Group 26">
            <a:extLst>
              <a:ext uri="{FF2B5EF4-FFF2-40B4-BE49-F238E27FC236}">
                <a16:creationId xmlns:a16="http://schemas.microsoft.com/office/drawing/2014/main" id="{252D505C-F153-4772-A5C2-D6C19E08338C}"/>
              </a:ext>
            </a:extLst>
          </p:cNvPr>
          <p:cNvGrpSpPr/>
          <p:nvPr/>
        </p:nvGrpSpPr>
        <p:grpSpPr>
          <a:xfrm>
            <a:off x="5820293" y="1008343"/>
            <a:ext cx="2106497" cy="631356"/>
            <a:chOff x="5194706" y="1360978"/>
            <a:chExt cx="1768543" cy="631356"/>
          </a:xfrm>
        </p:grpSpPr>
        <p:sp>
          <p:nvSpPr>
            <p:cNvPr id="360" name="Oval 14">
              <a:extLst>
                <a:ext uri="{FF2B5EF4-FFF2-40B4-BE49-F238E27FC236}">
                  <a16:creationId xmlns:a16="http://schemas.microsoft.com/office/drawing/2014/main" id="{ABE3F8AF-9EFB-4364-ACF3-34EC999DD2D5}"/>
                </a:ext>
              </a:extLst>
            </p:cNvPr>
            <p:cNvSpPr/>
            <p:nvPr/>
          </p:nvSpPr>
          <p:spPr bwMode="gray">
            <a:xfrm>
              <a:off x="5194706" y="1818431"/>
              <a:ext cx="185897" cy="173903"/>
            </a:xfrm>
            <a:prstGeom prst="ellipse">
              <a:avLst/>
            </a:prstGeom>
            <a:solidFill>
              <a:srgbClr val="2392D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7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61" name="Speech Bubble: Rectangle 5">
              <a:extLst>
                <a:ext uri="{FF2B5EF4-FFF2-40B4-BE49-F238E27FC236}">
                  <a16:creationId xmlns:a16="http://schemas.microsoft.com/office/drawing/2014/main" id="{5C663B97-C133-467A-BABF-6662B379C6F3}"/>
                </a:ext>
              </a:extLst>
            </p:cNvPr>
            <p:cNvSpPr/>
            <p:nvPr/>
          </p:nvSpPr>
          <p:spPr bwMode="gray">
            <a:xfrm>
              <a:off x="5703012" y="1360978"/>
              <a:ext cx="1260237" cy="612649"/>
            </a:xfrm>
            <a:prstGeom prst="wedgeRectCallout">
              <a:avLst>
                <a:gd name="adj1" fmla="val -70999"/>
                <a:gd name="adj2" fmla="val 34705"/>
              </a:avLst>
            </a:prstGeom>
            <a:solidFill>
              <a:schemeClr val="bg1"/>
            </a:solidFill>
            <a:ln w="19050" algn="ctr">
              <a:solidFill>
                <a:srgbClr val="2392D2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>
                <a:spcBef>
                  <a:spcPts val="200"/>
                </a:spcBef>
                <a:buSzPct val="100000"/>
              </a:pPr>
              <a:r>
                <a:rPr lang="en-US" sz="800" dirty="0"/>
                <a:t>4. Stream high-velocity data via Azure stream analysis for real-time monitoring</a:t>
              </a:r>
            </a:p>
          </p:txBody>
        </p:sp>
      </p:grpSp>
      <p:sp>
        <p:nvSpPr>
          <p:cNvPr id="362" name="מלבן 361"/>
          <p:cNvSpPr/>
          <p:nvPr/>
        </p:nvSpPr>
        <p:spPr>
          <a:xfrm>
            <a:off x="9041622" y="1555883"/>
            <a:ext cx="140294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Azure availability zones</a:t>
            </a:r>
          </a:p>
        </p:txBody>
      </p:sp>
      <p:pic>
        <p:nvPicPr>
          <p:cNvPr id="367" name="תמונה 36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1880" y="3130782"/>
            <a:ext cx="309628" cy="299830"/>
          </a:xfrm>
          <a:prstGeom prst="rect">
            <a:avLst/>
          </a:prstGeom>
        </p:spPr>
      </p:pic>
      <p:pic>
        <p:nvPicPr>
          <p:cNvPr id="369" name="תמונה 36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66090" y="3122859"/>
            <a:ext cx="309628" cy="299830"/>
          </a:xfrm>
          <a:prstGeom prst="rect">
            <a:avLst/>
          </a:prstGeom>
        </p:spPr>
      </p:pic>
      <p:sp>
        <p:nvSpPr>
          <p:cNvPr id="370" name="מלבן מעוגל 369"/>
          <p:cNvSpPr/>
          <p:nvPr/>
        </p:nvSpPr>
        <p:spPr bwMode="gray">
          <a:xfrm>
            <a:off x="8926242" y="2767858"/>
            <a:ext cx="1711849" cy="718394"/>
          </a:xfrm>
          <a:prstGeom prst="roundRect">
            <a:avLst/>
          </a:prstGeom>
          <a:noFill/>
          <a:ln w="0">
            <a:solidFill>
              <a:schemeClr val="tx1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373" name="מלבן 372"/>
          <p:cNvSpPr/>
          <p:nvPr/>
        </p:nvSpPr>
        <p:spPr>
          <a:xfrm>
            <a:off x="9499900" y="1878902"/>
            <a:ext cx="43473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00" dirty="0">
                <a:solidFill>
                  <a:srgbClr val="000000"/>
                </a:solidFill>
              </a:rPr>
              <a:t>Vm’s </a:t>
            </a:r>
          </a:p>
          <a:p>
            <a:pPr algn="ctr"/>
            <a:r>
              <a:rPr lang="en-US" sz="700" dirty="0">
                <a:solidFill>
                  <a:srgbClr val="000000"/>
                </a:solidFill>
              </a:rPr>
              <a:t>Scale</a:t>
            </a:r>
          </a:p>
          <a:p>
            <a:pPr algn="ctr"/>
            <a:r>
              <a:rPr lang="en-US" sz="700" dirty="0">
                <a:solidFill>
                  <a:srgbClr val="000000"/>
                </a:solidFill>
              </a:rPr>
              <a:t> set</a:t>
            </a:r>
          </a:p>
        </p:txBody>
      </p:sp>
      <p:sp>
        <p:nvSpPr>
          <p:cNvPr id="375" name="מלבן מעוגל 374"/>
          <p:cNvSpPr/>
          <p:nvPr/>
        </p:nvSpPr>
        <p:spPr bwMode="gray">
          <a:xfrm>
            <a:off x="8840353" y="1747103"/>
            <a:ext cx="726691" cy="2630520"/>
          </a:xfrm>
          <a:prstGeom prst="roundRect">
            <a:avLst/>
          </a:prstGeom>
          <a:noFill/>
          <a:ln w="0">
            <a:solidFill>
              <a:schemeClr val="tx1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377" name="מלבן מעוגל 376"/>
          <p:cNvSpPr/>
          <p:nvPr/>
        </p:nvSpPr>
        <p:spPr bwMode="gray">
          <a:xfrm>
            <a:off x="9861355" y="1725214"/>
            <a:ext cx="770922" cy="2652409"/>
          </a:xfrm>
          <a:prstGeom prst="roundRect">
            <a:avLst/>
          </a:prstGeom>
          <a:noFill/>
          <a:ln w="0">
            <a:solidFill>
              <a:schemeClr val="tx1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378" name="מלבן 377"/>
          <p:cNvSpPr/>
          <p:nvPr/>
        </p:nvSpPr>
        <p:spPr>
          <a:xfrm>
            <a:off x="8958730" y="1823828"/>
            <a:ext cx="54694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Zone 1</a:t>
            </a:r>
          </a:p>
        </p:txBody>
      </p:sp>
      <p:sp>
        <p:nvSpPr>
          <p:cNvPr id="379" name="מלבן 378"/>
          <p:cNvSpPr/>
          <p:nvPr/>
        </p:nvSpPr>
        <p:spPr>
          <a:xfrm>
            <a:off x="9897625" y="1815002"/>
            <a:ext cx="54694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Zone 2</a:t>
            </a:r>
          </a:p>
        </p:txBody>
      </p:sp>
      <p:cxnSp>
        <p:nvCxnSpPr>
          <p:cNvPr id="131" name="מחבר מרפקי 130"/>
          <p:cNvCxnSpPr>
            <a:endCxn id="7172" idx="3"/>
          </p:cNvCxnSpPr>
          <p:nvPr/>
        </p:nvCxnSpPr>
        <p:spPr>
          <a:xfrm rot="10800000" flipV="1">
            <a:off x="1196418" y="2649595"/>
            <a:ext cx="217779" cy="105055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מחבר מרפקי 140"/>
          <p:cNvCxnSpPr>
            <a:stCxn id="20" idx="3"/>
            <a:endCxn id="83" idx="1"/>
          </p:cNvCxnSpPr>
          <p:nvPr/>
        </p:nvCxnSpPr>
        <p:spPr>
          <a:xfrm>
            <a:off x="1015447" y="4764825"/>
            <a:ext cx="667919" cy="188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מחבר מרפקי 143"/>
          <p:cNvCxnSpPr>
            <a:stCxn id="20" idx="3"/>
            <a:endCxn id="82" idx="1"/>
          </p:cNvCxnSpPr>
          <p:nvPr/>
        </p:nvCxnSpPr>
        <p:spPr>
          <a:xfrm flipV="1">
            <a:off x="1015447" y="2650111"/>
            <a:ext cx="674805" cy="2114714"/>
          </a:xfrm>
          <a:prstGeom prst="bentConnector3">
            <a:avLst>
              <a:gd name="adj1" fmla="val 58469"/>
            </a:avLst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Speech Bubble: Rectangle 23">
            <a:extLst>
              <a:ext uri="{FF2B5EF4-FFF2-40B4-BE49-F238E27FC236}">
                <a16:creationId xmlns:a16="http://schemas.microsoft.com/office/drawing/2014/main" id="{9C1F56F4-8C08-4C8B-B0A8-D812F4001623}"/>
              </a:ext>
            </a:extLst>
          </p:cNvPr>
          <p:cNvSpPr/>
          <p:nvPr/>
        </p:nvSpPr>
        <p:spPr bwMode="gray">
          <a:xfrm>
            <a:off x="11174293" y="3940046"/>
            <a:ext cx="834550" cy="784443"/>
          </a:xfrm>
          <a:prstGeom prst="wedgeRectCallout">
            <a:avLst>
              <a:gd name="adj1" fmla="val -72393"/>
              <a:gd name="adj2" fmla="val 36622"/>
            </a:avLst>
          </a:prstGeom>
          <a:solidFill>
            <a:schemeClr val="bg1"/>
          </a:solidFill>
          <a:ln w="19050" algn="ctr">
            <a:solidFill>
              <a:srgbClr val="2392D2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>
              <a:spcBef>
                <a:spcPts val="200"/>
              </a:spcBef>
              <a:buSzPct val="100000"/>
            </a:pPr>
            <a:r>
              <a:rPr lang="en-US" sz="800" dirty="0"/>
              <a:t>5. Stream high-velocity data Azure stream analytics</a:t>
            </a:r>
          </a:p>
        </p:txBody>
      </p:sp>
      <p:sp>
        <p:nvSpPr>
          <p:cNvPr id="124" name="Oval 11">
            <a:extLst>
              <a:ext uri="{FF2B5EF4-FFF2-40B4-BE49-F238E27FC236}">
                <a16:creationId xmlns:a16="http://schemas.microsoft.com/office/drawing/2014/main" id="{773634DA-EFF9-4C42-9005-09F262F18715}"/>
              </a:ext>
            </a:extLst>
          </p:cNvPr>
          <p:cNvSpPr/>
          <p:nvPr/>
        </p:nvSpPr>
        <p:spPr bwMode="gray">
          <a:xfrm>
            <a:off x="4977171" y="5064107"/>
            <a:ext cx="185897" cy="173903"/>
          </a:xfrm>
          <a:prstGeom prst="ellipse">
            <a:avLst/>
          </a:prstGeom>
          <a:solidFill>
            <a:srgbClr val="2392D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5" name="Oval 11">
            <a:extLst>
              <a:ext uri="{FF2B5EF4-FFF2-40B4-BE49-F238E27FC236}">
                <a16:creationId xmlns:a16="http://schemas.microsoft.com/office/drawing/2014/main" id="{B82B16E7-19D3-42D2-8B87-4E9C8E21165A}"/>
              </a:ext>
            </a:extLst>
          </p:cNvPr>
          <p:cNvSpPr/>
          <p:nvPr/>
        </p:nvSpPr>
        <p:spPr bwMode="gray">
          <a:xfrm>
            <a:off x="8444129" y="4501689"/>
            <a:ext cx="185897" cy="173903"/>
          </a:xfrm>
          <a:prstGeom prst="ellipse">
            <a:avLst/>
          </a:prstGeom>
          <a:solidFill>
            <a:srgbClr val="2392D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F0FE6D8-73D6-D143-A123-8A3FC8337BD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90141" y="3304064"/>
            <a:ext cx="379110" cy="427361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8F19C5BF-BEBF-3348-BD90-74E6AEB1422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01332" y="4267802"/>
            <a:ext cx="353327" cy="353327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54706B08-AF3F-F84B-80DD-71D6AFE4C8A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25646" y="3091803"/>
            <a:ext cx="353327" cy="353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26BC3-1769-624A-B543-17A26F4887F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14013" y="1807516"/>
            <a:ext cx="454080" cy="461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3C6EF7-0DE1-F640-9AEC-EC589523B52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63832" y="5251801"/>
            <a:ext cx="497166" cy="556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5ADB0C-B8F2-044D-BB4D-E1F1FD88BDF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112637" y="5449036"/>
            <a:ext cx="414706" cy="309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766886-3467-B64B-BEBA-0EC203806BC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74881" y="5367619"/>
            <a:ext cx="580208" cy="580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7EE061-C927-394B-9A5B-E0520F49800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604563" y="5000983"/>
            <a:ext cx="512433" cy="413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31DC03-289A-174E-BB2B-05E25B90B2E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088626" y="5549835"/>
            <a:ext cx="362775" cy="362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02C028-4AC1-7543-A9D1-C012895F3FD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056189" y="3873028"/>
            <a:ext cx="432744" cy="432744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DA4C6CC9-6186-FD4A-AF49-E67CB73F85E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113142" y="3870988"/>
            <a:ext cx="432744" cy="4327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E6160F-6075-B74B-B7FF-665C359BE64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80577" y="1851884"/>
            <a:ext cx="207306" cy="283318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D581A83B-4DC3-0D48-9A25-F793B9F5351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77108" y="2786812"/>
            <a:ext cx="207306" cy="28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6931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AC598-7381-4BF6-932C-87E24DE56E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736688"/>
            <a:ext cx="11252200" cy="757255"/>
          </a:xfrm>
        </p:spPr>
        <p:txBody>
          <a:bodyPr/>
          <a:lstStyle/>
          <a:p>
            <a:r>
              <a:rPr lang="en-US" sz="1600" dirty="0"/>
              <a:t>Deloitte’s solution offers a wide breadth of security capabilities that aim to prevent attacks by implementing preventative security controls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2DEED9-D85E-492C-8055-B1B7F136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&amp; Protect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EEB2F0-D87E-42A2-B602-65EA857D0E71}"/>
              </a:ext>
            </a:extLst>
          </p:cNvPr>
          <p:cNvGraphicFramePr>
            <a:graphicFrameLocks noGrp="1"/>
          </p:cNvGraphicFramePr>
          <p:nvPr/>
        </p:nvGraphicFramePr>
        <p:xfrm>
          <a:off x="9741689" y="2160245"/>
          <a:ext cx="2317962" cy="2971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897">
                  <a:extLst>
                    <a:ext uri="{9D8B030D-6E8A-4147-A177-3AD203B41FA5}">
                      <a16:colId xmlns:a16="http://schemas.microsoft.com/office/drawing/2014/main" val="1040248395"/>
                    </a:ext>
                  </a:extLst>
                </a:gridCol>
                <a:gridCol w="2058065">
                  <a:extLst>
                    <a:ext uri="{9D8B030D-6E8A-4147-A177-3AD203B41FA5}">
                      <a16:colId xmlns:a16="http://schemas.microsoft.com/office/drawing/2014/main" val="701658626"/>
                    </a:ext>
                  </a:extLst>
                </a:gridCol>
              </a:tblGrid>
              <a:tr h="267109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Multi-factor Auth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750634"/>
                  </a:ext>
                </a:extLst>
              </a:tr>
              <a:tr h="267109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WAN Security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61333"/>
                  </a:ext>
                </a:extLst>
              </a:tr>
              <a:tr h="267109"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Non-Default Credentials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85569"/>
                  </a:ext>
                </a:extLst>
              </a:tr>
              <a:tr h="434053"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Identity Management and Access Governance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340105"/>
                  </a:ext>
                </a:extLst>
              </a:tr>
              <a:tr h="434053"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Network security &amp; Traffic monitoring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342848"/>
                  </a:ext>
                </a:extLst>
              </a:tr>
              <a:tr h="434053"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/>
                        <a:t>Intrusion Prevention &amp; Whitelisting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542191"/>
                  </a:ext>
                </a:extLst>
              </a:tr>
              <a:tr h="434053"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/>
                        <a:t>Device Identity and Encrypted Transmission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682166"/>
                  </a:ext>
                </a:extLst>
              </a:tr>
              <a:tr h="434053"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/>
                        <a:t>Data Protection and Certificate Management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38974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A29D854D-01F0-4FF6-8BEC-CA9E8F4602AD}"/>
              </a:ext>
            </a:extLst>
          </p:cNvPr>
          <p:cNvSpPr/>
          <p:nvPr/>
        </p:nvSpPr>
        <p:spPr bwMode="gray">
          <a:xfrm>
            <a:off x="9779231" y="2178908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1D7EEFC-9F2E-489E-B069-6EAF2E040877}"/>
              </a:ext>
            </a:extLst>
          </p:cNvPr>
          <p:cNvSpPr/>
          <p:nvPr/>
        </p:nvSpPr>
        <p:spPr bwMode="gray">
          <a:xfrm>
            <a:off x="9779231" y="2461552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01D7EEFC-9F2E-489E-B069-6EAF2E040877}"/>
              </a:ext>
            </a:extLst>
          </p:cNvPr>
          <p:cNvSpPr/>
          <p:nvPr/>
        </p:nvSpPr>
        <p:spPr bwMode="gray">
          <a:xfrm>
            <a:off x="9778460" y="2744196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6" name="Oval 26">
            <a:extLst>
              <a:ext uri="{FF2B5EF4-FFF2-40B4-BE49-F238E27FC236}">
                <a16:creationId xmlns:a16="http://schemas.microsoft.com/office/drawing/2014/main" id="{01D7EEFC-9F2E-489E-B069-6EAF2E040877}"/>
              </a:ext>
            </a:extLst>
          </p:cNvPr>
          <p:cNvSpPr/>
          <p:nvPr/>
        </p:nvSpPr>
        <p:spPr bwMode="gray">
          <a:xfrm>
            <a:off x="9778460" y="3470763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9" name="Oval 26">
            <a:extLst>
              <a:ext uri="{FF2B5EF4-FFF2-40B4-BE49-F238E27FC236}">
                <a16:creationId xmlns:a16="http://schemas.microsoft.com/office/drawing/2014/main" id="{01D7EEFC-9F2E-489E-B069-6EAF2E040877}"/>
              </a:ext>
            </a:extLst>
          </p:cNvPr>
          <p:cNvSpPr/>
          <p:nvPr/>
        </p:nvSpPr>
        <p:spPr bwMode="gray">
          <a:xfrm>
            <a:off x="9778460" y="3885108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0" name="Oval 26">
            <a:extLst>
              <a:ext uri="{FF2B5EF4-FFF2-40B4-BE49-F238E27FC236}">
                <a16:creationId xmlns:a16="http://schemas.microsoft.com/office/drawing/2014/main" id="{01D7EEFC-9F2E-489E-B069-6EAF2E040877}"/>
              </a:ext>
            </a:extLst>
          </p:cNvPr>
          <p:cNvSpPr/>
          <p:nvPr/>
        </p:nvSpPr>
        <p:spPr bwMode="gray">
          <a:xfrm>
            <a:off x="9778460" y="4320152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2" name="Oval 26">
            <a:extLst>
              <a:ext uri="{FF2B5EF4-FFF2-40B4-BE49-F238E27FC236}">
                <a16:creationId xmlns:a16="http://schemas.microsoft.com/office/drawing/2014/main" id="{01D7EEFC-9F2E-489E-B069-6EAF2E040877}"/>
              </a:ext>
            </a:extLst>
          </p:cNvPr>
          <p:cNvSpPr/>
          <p:nvPr/>
        </p:nvSpPr>
        <p:spPr bwMode="gray">
          <a:xfrm>
            <a:off x="9778460" y="4744446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4" name="Oval 26">
            <a:extLst>
              <a:ext uri="{FF2B5EF4-FFF2-40B4-BE49-F238E27FC236}">
                <a16:creationId xmlns:a16="http://schemas.microsoft.com/office/drawing/2014/main" id="{01D7EEFC-9F2E-489E-B069-6EAF2E040877}"/>
              </a:ext>
            </a:extLst>
          </p:cNvPr>
          <p:cNvSpPr/>
          <p:nvPr/>
        </p:nvSpPr>
        <p:spPr bwMode="gray">
          <a:xfrm>
            <a:off x="9778460" y="3087020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מלבן 35"/>
          <p:cNvSpPr/>
          <p:nvPr/>
        </p:nvSpPr>
        <p:spPr bwMode="gray">
          <a:xfrm>
            <a:off x="3658331" y="1520587"/>
            <a:ext cx="5123415" cy="1519476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chemeClr val="bg1"/>
            </a:solidFill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39" name="מלבן 38"/>
          <p:cNvSpPr/>
          <p:nvPr/>
        </p:nvSpPr>
        <p:spPr bwMode="gray">
          <a:xfrm>
            <a:off x="3682436" y="3170261"/>
            <a:ext cx="5123415" cy="3380475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chemeClr val="bg1"/>
            </a:solidFill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pic>
        <p:nvPicPr>
          <p:cNvPr id="9" name="תמונה 8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35" y="1870606"/>
            <a:ext cx="433835" cy="396000"/>
          </a:xfrm>
          <a:prstGeom prst="rect">
            <a:avLst/>
          </a:prstGeom>
        </p:spPr>
      </p:pic>
      <p:pic>
        <p:nvPicPr>
          <p:cNvPr id="11" name="תמונה 10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7548" y="3355738"/>
            <a:ext cx="360000" cy="360000"/>
          </a:xfrm>
          <a:prstGeom prst="rect">
            <a:avLst/>
          </a:prstGeom>
        </p:spPr>
      </p:pic>
      <p:pic>
        <p:nvPicPr>
          <p:cNvPr id="40" name="תמונה 39"/>
          <p:cNvPicPr preferRelativeResize="0">
            <a:picLocks/>
          </p:cNvPicPr>
          <p:nvPr/>
        </p:nvPicPr>
        <p:blipFill rotWithShape="1">
          <a:blip r:embed="rId4"/>
          <a:srcRect r="53903"/>
          <a:stretch/>
        </p:blipFill>
        <p:spPr>
          <a:xfrm>
            <a:off x="1530613" y="4601066"/>
            <a:ext cx="432000" cy="432000"/>
          </a:xfrm>
          <a:prstGeom prst="rect">
            <a:avLst/>
          </a:prstGeom>
        </p:spPr>
      </p:pic>
      <p:sp>
        <p:nvSpPr>
          <p:cNvPr id="13" name="ענן 12"/>
          <p:cNvSpPr/>
          <p:nvPr/>
        </p:nvSpPr>
        <p:spPr bwMode="gray">
          <a:xfrm>
            <a:off x="1284964" y="4447179"/>
            <a:ext cx="882705" cy="998929"/>
          </a:xfrm>
          <a:prstGeom prst="cloud">
            <a:avLst/>
          </a:prstGeom>
          <a:noFill/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pic>
        <p:nvPicPr>
          <p:cNvPr id="41" name="תמונה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03" y="4970893"/>
            <a:ext cx="814079" cy="517314"/>
          </a:xfrm>
          <a:prstGeom prst="rect">
            <a:avLst/>
          </a:prstGeom>
        </p:spPr>
      </p:pic>
      <p:cxnSp>
        <p:nvCxnSpPr>
          <p:cNvPr id="50" name="מחבר מרפקי 49"/>
          <p:cNvCxnSpPr>
            <a:stCxn id="41" idx="0"/>
          </p:cNvCxnSpPr>
          <p:nvPr/>
        </p:nvCxnSpPr>
        <p:spPr>
          <a:xfrm rot="5400000" flipH="1" flipV="1">
            <a:off x="284656" y="4427226"/>
            <a:ext cx="883754" cy="203581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מחבר מרפקי 56"/>
          <p:cNvCxnSpPr>
            <a:stCxn id="160" idx="2"/>
            <a:endCxn id="13" idx="3"/>
          </p:cNvCxnSpPr>
          <p:nvPr/>
        </p:nvCxnSpPr>
        <p:spPr>
          <a:xfrm rot="16200000" flipH="1">
            <a:off x="1115315" y="3893291"/>
            <a:ext cx="396603" cy="825401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8" name="תמונה 820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41728" y="3110763"/>
            <a:ext cx="360000" cy="360000"/>
          </a:xfrm>
          <a:prstGeom prst="rect">
            <a:avLst/>
          </a:prstGeom>
        </p:spPr>
      </p:pic>
      <p:pic>
        <p:nvPicPr>
          <p:cNvPr id="8209" name="תמונה 82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6943" y="3102877"/>
            <a:ext cx="454647" cy="295521"/>
          </a:xfrm>
          <a:prstGeom prst="rect">
            <a:avLst/>
          </a:prstGeom>
        </p:spPr>
      </p:pic>
      <p:pic>
        <p:nvPicPr>
          <p:cNvPr id="8210" name="תמונה 820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880848" y="5028623"/>
            <a:ext cx="360000" cy="360000"/>
          </a:xfrm>
          <a:prstGeom prst="rect">
            <a:avLst/>
          </a:prstGeom>
        </p:spPr>
      </p:pic>
      <p:sp>
        <p:nvSpPr>
          <p:cNvPr id="85" name="מלבן 84"/>
          <p:cNvSpPr/>
          <p:nvPr/>
        </p:nvSpPr>
        <p:spPr>
          <a:xfrm>
            <a:off x="2516067" y="3438912"/>
            <a:ext cx="670113" cy="483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dirty="0">
                <a:solidFill>
                  <a:srgbClr val="000000"/>
                </a:solidFill>
              </a:rPr>
              <a:t>Azure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dirty="0">
                <a:solidFill>
                  <a:srgbClr val="000000"/>
                </a:solidFill>
              </a:rPr>
              <a:t> Express route</a:t>
            </a:r>
            <a:endParaRPr lang="he-IL" sz="800" dirty="0">
              <a:solidFill>
                <a:srgbClr val="000000"/>
              </a:solidFill>
            </a:endParaRPr>
          </a:p>
        </p:txBody>
      </p:sp>
      <p:sp>
        <p:nvSpPr>
          <p:cNvPr id="86" name="מלבן 85"/>
          <p:cNvSpPr/>
          <p:nvPr/>
        </p:nvSpPr>
        <p:spPr>
          <a:xfrm>
            <a:off x="1893154" y="3496310"/>
            <a:ext cx="657149" cy="35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dirty="0">
                <a:solidFill>
                  <a:srgbClr val="000000"/>
                </a:solidFill>
              </a:rPr>
              <a:t>VPN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dirty="0">
                <a:solidFill>
                  <a:srgbClr val="000000"/>
                </a:solidFill>
              </a:rPr>
              <a:t> gateway</a:t>
            </a:r>
            <a:endParaRPr lang="he-IL" sz="800" dirty="0">
              <a:solidFill>
                <a:srgbClr val="000000"/>
              </a:solidFill>
            </a:endParaRPr>
          </a:p>
        </p:txBody>
      </p:sp>
      <p:sp>
        <p:nvSpPr>
          <p:cNvPr id="87" name="מלבן 86"/>
          <p:cNvSpPr/>
          <p:nvPr/>
        </p:nvSpPr>
        <p:spPr>
          <a:xfrm>
            <a:off x="2849591" y="5423530"/>
            <a:ext cx="422515" cy="222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dirty="0">
                <a:solidFill>
                  <a:srgbClr val="000000"/>
                </a:solidFill>
              </a:rPr>
              <a:t>IAM</a:t>
            </a:r>
            <a:endParaRPr lang="he-IL" sz="800" dirty="0">
              <a:solidFill>
                <a:srgbClr val="000000"/>
              </a:solidFill>
            </a:endParaRPr>
          </a:p>
        </p:txBody>
      </p:sp>
      <p:sp>
        <p:nvSpPr>
          <p:cNvPr id="88" name="מלבן 87"/>
          <p:cNvSpPr/>
          <p:nvPr/>
        </p:nvSpPr>
        <p:spPr>
          <a:xfrm>
            <a:off x="2160164" y="5377846"/>
            <a:ext cx="724465" cy="343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dirty="0">
                <a:solidFill>
                  <a:srgbClr val="000000"/>
                </a:solidFill>
              </a:rPr>
              <a:t>Resource 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dirty="0">
                <a:solidFill>
                  <a:srgbClr val="000000"/>
                </a:solidFill>
              </a:rPr>
              <a:t>group</a:t>
            </a:r>
            <a:endParaRPr lang="he-IL" sz="800" dirty="0">
              <a:solidFill>
                <a:srgbClr val="000000"/>
              </a:solidFill>
            </a:endParaRPr>
          </a:p>
        </p:txBody>
      </p:sp>
      <p:pic>
        <p:nvPicPr>
          <p:cNvPr id="8211" name="תמונה 8210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342396" y="4987069"/>
            <a:ext cx="360000" cy="360000"/>
          </a:xfrm>
          <a:prstGeom prst="rect">
            <a:avLst/>
          </a:prstGeom>
        </p:spPr>
      </p:pic>
      <p:sp>
        <p:nvSpPr>
          <p:cNvPr id="92" name="מלבן 91"/>
          <p:cNvSpPr/>
          <p:nvPr/>
        </p:nvSpPr>
        <p:spPr>
          <a:xfrm>
            <a:off x="2817405" y="6110624"/>
            <a:ext cx="486886" cy="35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dirty="0">
                <a:solidFill>
                  <a:srgbClr val="000000"/>
                </a:solidFill>
              </a:rPr>
              <a:t>Azure Policy</a:t>
            </a:r>
            <a:endParaRPr lang="he-IL" sz="800" dirty="0">
              <a:solidFill>
                <a:srgbClr val="000000"/>
              </a:solidFill>
            </a:endParaRPr>
          </a:p>
        </p:txBody>
      </p:sp>
      <p:pic>
        <p:nvPicPr>
          <p:cNvPr id="8214" name="תמונה 8213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342396" y="5729614"/>
            <a:ext cx="360000" cy="360000"/>
          </a:xfrm>
          <a:prstGeom prst="rect">
            <a:avLst/>
          </a:prstGeom>
        </p:spPr>
      </p:pic>
      <p:sp>
        <p:nvSpPr>
          <p:cNvPr id="98" name="מלבן 97"/>
          <p:cNvSpPr/>
          <p:nvPr/>
        </p:nvSpPr>
        <p:spPr bwMode="gray">
          <a:xfrm>
            <a:off x="5072859" y="1614404"/>
            <a:ext cx="3432662" cy="551946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100" name="מלבן 99"/>
          <p:cNvSpPr/>
          <p:nvPr/>
        </p:nvSpPr>
        <p:spPr bwMode="gray">
          <a:xfrm>
            <a:off x="5072859" y="2295615"/>
            <a:ext cx="3432662" cy="551946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pic>
        <p:nvPicPr>
          <p:cNvPr id="102" name="Picture 4" descr="תוצאת תמונה עבור iot device icon&quot;"/>
          <p:cNvPicPr preferRelativeResize="0">
            <a:picLocks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65" y="166015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4" descr="תוצאת תמונה עבור iot device icon&quot;"/>
          <p:cNvPicPr preferRelativeResize="0">
            <a:picLocks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372" y="166015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5" name="תמונה 8214"/>
          <p:cNvPicPr preferRelativeResize="0">
            <a:picLocks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7301" y="3366602"/>
            <a:ext cx="360000" cy="360000"/>
          </a:xfrm>
          <a:prstGeom prst="rect">
            <a:avLst/>
          </a:prstGeom>
        </p:spPr>
      </p:pic>
      <p:sp>
        <p:nvSpPr>
          <p:cNvPr id="109" name="מלבן 108"/>
          <p:cNvSpPr/>
          <p:nvPr/>
        </p:nvSpPr>
        <p:spPr>
          <a:xfrm>
            <a:off x="6379475" y="3757035"/>
            <a:ext cx="585698" cy="386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Azure Policy</a:t>
            </a: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110" name="מלבן 109"/>
          <p:cNvSpPr/>
          <p:nvPr/>
        </p:nvSpPr>
        <p:spPr>
          <a:xfrm>
            <a:off x="6054151" y="2652743"/>
            <a:ext cx="1190138" cy="213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dirty="0">
                <a:solidFill>
                  <a:srgbClr val="000000"/>
                </a:solidFill>
              </a:rPr>
              <a:t>Azure IoT Edge</a:t>
            </a:r>
            <a:endParaRPr lang="he-IL" sz="800" dirty="0">
              <a:solidFill>
                <a:srgbClr val="000000"/>
              </a:solidFill>
            </a:endParaRPr>
          </a:p>
        </p:txBody>
      </p:sp>
      <p:sp>
        <p:nvSpPr>
          <p:cNvPr id="112" name="מלבן 111"/>
          <p:cNvSpPr/>
          <p:nvPr/>
        </p:nvSpPr>
        <p:spPr>
          <a:xfrm>
            <a:off x="7055704" y="2553357"/>
            <a:ext cx="596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Log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</a:rPr>
              <a:t>analysis</a:t>
            </a:r>
            <a:endParaRPr lang="he-IL" sz="800" dirty="0"/>
          </a:p>
        </p:txBody>
      </p:sp>
      <p:pic>
        <p:nvPicPr>
          <p:cNvPr id="8217" name="תמונה 8216"/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7176822" y="3366602"/>
            <a:ext cx="360000" cy="360000"/>
          </a:xfrm>
          <a:prstGeom prst="rect">
            <a:avLst/>
          </a:prstGeom>
        </p:spPr>
      </p:pic>
      <p:pic>
        <p:nvPicPr>
          <p:cNvPr id="118" name="תמונה 117"/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6419809" y="3355738"/>
            <a:ext cx="360000" cy="360000"/>
          </a:xfrm>
          <a:prstGeom prst="rect">
            <a:avLst/>
          </a:prstGeom>
        </p:spPr>
      </p:pic>
      <p:sp>
        <p:nvSpPr>
          <p:cNvPr id="119" name="מלבן 118"/>
          <p:cNvSpPr/>
          <p:nvPr/>
        </p:nvSpPr>
        <p:spPr>
          <a:xfrm>
            <a:off x="7011230" y="3751942"/>
            <a:ext cx="844669" cy="386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Azure TLS support</a:t>
            </a: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120" name="מלבן 119"/>
          <p:cNvSpPr/>
          <p:nvPr/>
        </p:nvSpPr>
        <p:spPr>
          <a:xfrm>
            <a:off x="5558589" y="3774837"/>
            <a:ext cx="760489" cy="386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Azure IoT certificate</a:t>
            </a: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123" name="מלבן 122"/>
          <p:cNvSpPr/>
          <p:nvPr/>
        </p:nvSpPr>
        <p:spPr bwMode="gray">
          <a:xfrm>
            <a:off x="4561921" y="4389466"/>
            <a:ext cx="927974" cy="1962976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pic>
        <p:nvPicPr>
          <p:cNvPr id="8219" name="Picture 10" descr="תוצאת תמונה עבור azure virtual network icon&quot;"/>
          <p:cNvPicPr preferRelativeResize="0">
            <a:picLocks noChangeArrowheads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070" y="326055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מלבן 125"/>
          <p:cNvSpPr/>
          <p:nvPr/>
        </p:nvSpPr>
        <p:spPr>
          <a:xfrm>
            <a:off x="3803719" y="3649841"/>
            <a:ext cx="760489" cy="35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dirty="0">
                <a:solidFill>
                  <a:srgbClr val="000000"/>
                </a:solidFill>
              </a:rPr>
              <a:t>Azure IoT certificate</a:t>
            </a:r>
            <a:endParaRPr lang="he-IL" sz="800" dirty="0">
              <a:solidFill>
                <a:srgbClr val="000000"/>
              </a:solidFill>
            </a:endParaRPr>
          </a:p>
        </p:txBody>
      </p:sp>
      <p:sp>
        <p:nvSpPr>
          <p:cNvPr id="127" name="מלבן 126"/>
          <p:cNvSpPr/>
          <p:nvPr/>
        </p:nvSpPr>
        <p:spPr>
          <a:xfrm>
            <a:off x="3803719" y="4390880"/>
            <a:ext cx="760489" cy="483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dirty="0">
                <a:solidFill>
                  <a:srgbClr val="000000"/>
                </a:solidFill>
              </a:rPr>
              <a:t>Azure Security groups</a:t>
            </a:r>
            <a:endParaRPr lang="he-IL" sz="800" dirty="0">
              <a:solidFill>
                <a:srgbClr val="000000"/>
              </a:solidFill>
            </a:endParaRPr>
          </a:p>
        </p:txBody>
      </p:sp>
      <p:sp>
        <p:nvSpPr>
          <p:cNvPr id="131" name="מלבן 130"/>
          <p:cNvSpPr/>
          <p:nvPr/>
        </p:nvSpPr>
        <p:spPr>
          <a:xfrm>
            <a:off x="3803718" y="6157740"/>
            <a:ext cx="760489" cy="35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dirty="0">
                <a:solidFill>
                  <a:srgbClr val="000000"/>
                </a:solidFill>
              </a:rPr>
              <a:t>Azure DDos</a:t>
            </a:r>
            <a:endParaRPr lang="he-IL" sz="800" dirty="0">
              <a:solidFill>
                <a:srgbClr val="000000"/>
              </a:solidFill>
            </a:endParaRPr>
          </a:p>
        </p:txBody>
      </p:sp>
      <p:pic>
        <p:nvPicPr>
          <p:cNvPr id="132" name="תמונה 131"/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097871" y="3198532"/>
            <a:ext cx="360000" cy="360000"/>
          </a:xfrm>
          <a:prstGeom prst="rect">
            <a:avLst/>
          </a:prstGeom>
        </p:spPr>
      </p:pic>
      <p:sp>
        <p:nvSpPr>
          <p:cNvPr id="133" name="מלבן 132"/>
          <p:cNvSpPr/>
          <p:nvPr/>
        </p:nvSpPr>
        <p:spPr>
          <a:xfrm>
            <a:off x="8899561" y="3562323"/>
            <a:ext cx="756621" cy="35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dirty="0">
                <a:solidFill>
                  <a:srgbClr val="000000"/>
                </a:solidFill>
              </a:rPr>
              <a:t>Azure key vault</a:t>
            </a:r>
            <a:endParaRPr lang="he-IL" sz="800" dirty="0">
              <a:solidFill>
                <a:srgbClr val="000000"/>
              </a:solidFill>
            </a:endParaRPr>
          </a:p>
        </p:txBody>
      </p:sp>
      <p:pic>
        <p:nvPicPr>
          <p:cNvPr id="134" name="תמונה 133"/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9097871" y="3974708"/>
            <a:ext cx="360000" cy="360000"/>
          </a:xfrm>
          <a:prstGeom prst="rect">
            <a:avLst/>
          </a:prstGeom>
        </p:spPr>
      </p:pic>
      <p:sp>
        <p:nvSpPr>
          <p:cNvPr id="135" name="מלבן 134"/>
          <p:cNvSpPr/>
          <p:nvPr/>
        </p:nvSpPr>
        <p:spPr>
          <a:xfrm>
            <a:off x="8899561" y="4389466"/>
            <a:ext cx="756621" cy="222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dirty="0">
                <a:solidFill>
                  <a:srgbClr val="000000"/>
                </a:solidFill>
              </a:rPr>
              <a:t>Azure HSM</a:t>
            </a:r>
            <a:endParaRPr lang="he-IL" sz="800" dirty="0">
              <a:solidFill>
                <a:srgbClr val="000000"/>
              </a:solidFill>
            </a:endParaRPr>
          </a:p>
        </p:txBody>
      </p:sp>
      <p:pic>
        <p:nvPicPr>
          <p:cNvPr id="8221" name="תמונה 8220"/>
          <p:cNvPicPr preferRelativeResize="0">
            <a:picLocks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7871" y="4824766"/>
            <a:ext cx="360000" cy="360000"/>
          </a:xfrm>
          <a:prstGeom prst="rect">
            <a:avLst/>
          </a:prstGeom>
        </p:spPr>
      </p:pic>
      <p:sp>
        <p:nvSpPr>
          <p:cNvPr id="137" name="מלבן 136"/>
          <p:cNvSpPr/>
          <p:nvPr/>
        </p:nvSpPr>
        <p:spPr>
          <a:xfrm>
            <a:off x="8835746" y="5229846"/>
            <a:ext cx="884251" cy="35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dirty="0">
                <a:solidFill>
                  <a:srgbClr val="000000"/>
                </a:solidFill>
              </a:rPr>
              <a:t>Azure API management</a:t>
            </a:r>
            <a:endParaRPr lang="he-IL" sz="800" dirty="0">
              <a:solidFill>
                <a:srgbClr val="000000"/>
              </a:solidFill>
            </a:endParaRPr>
          </a:p>
        </p:txBody>
      </p:sp>
      <p:sp>
        <p:nvSpPr>
          <p:cNvPr id="139" name="מלבן 138"/>
          <p:cNvSpPr/>
          <p:nvPr/>
        </p:nvSpPr>
        <p:spPr>
          <a:xfrm>
            <a:off x="8801448" y="5991842"/>
            <a:ext cx="968464" cy="228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dirty="0">
                <a:solidFill>
                  <a:srgbClr val="000000"/>
                </a:solidFill>
              </a:rPr>
              <a:t>Azure CDN</a:t>
            </a:r>
            <a:endParaRPr lang="he-IL" sz="800" dirty="0">
              <a:solidFill>
                <a:srgbClr val="000000"/>
              </a:solidFill>
            </a:endParaRPr>
          </a:p>
        </p:txBody>
      </p:sp>
      <p:pic>
        <p:nvPicPr>
          <p:cNvPr id="8223" name="תמונה 82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01905" y="4900291"/>
            <a:ext cx="772330" cy="381513"/>
          </a:xfrm>
          <a:prstGeom prst="rect">
            <a:avLst/>
          </a:prstGeom>
        </p:spPr>
      </p:pic>
      <p:pic>
        <p:nvPicPr>
          <p:cNvPr id="8224" name="תמונה 8223"/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4008070" y="5804128"/>
            <a:ext cx="360000" cy="360000"/>
          </a:xfrm>
          <a:prstGeom prst="rect">
            <a:avLst/>
          </a:prstGeom>
        </p:spPr>
      </p:pic>
      <p:sp>
        <p:nvSpPr>
          <p:cNvPr id="142" name="מלבן מעוגל 141"/>
          <p:cNvSpPr/>
          <p:nvPr/>
        </p:nvSpPr>
        <p:spPr bwMode="gray">
          <a:xfrm>
            <a:off x="8929491" y="3179509"/>
            <a:ext cx="726691" cy="3380475"/>
          </a:xfrm>
          <a:prstGeom prst="roundRect">
            <a:avLst/>
          </a:prstGeom>
          <a:noFill/>
          <a:ln w="0">
            <a:solidFill>
              <a:srgbClr val="00ACED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143" name="Oval 26">
            <a:extLst>
              <a:ext uri="{FF2B5EF4-FFF2-40B4-BE49-F238E27FC236}">
                <a16:creationId xmlns:a16="http://schemas.microsoft.com/office/drawing/2014/main" id="{01D7EEFC-9F2E-489E-B069-6EAF2E040877}"/>
              </a:ext>
            </a:extLst>
          </p:cNvPr>
          <p:cNvSpPr/>
          <p:nvPr/>
        </p:nvSpPr>
        <p:spPr bwMode="gray">
          <a:xfrm>
            <a:off x="8890153" y="3115304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44" name="מלבן מעוגל 143"/>
          <p:cNvSpPr/>
          <p:nvPr/>
        </p:nvSpPr>
        <p:spPr bwMode="gray">
          <a:xfrm>
            <a:off x="6047622" y="2286404"/>
            <a:ext cx="2504850" cy="592182"/>
          </a:xfrm>
          <a:prstGeom prst="roundRect">
            <a:avLst/>
          </a:prstGeom>
          <a:noFill/>
          <a:ln w="0">
            <a:solidFill>
              <a:srgbClr val="00ACED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146" name="Oval 26">
            <a:extLst>
              <a:ext uri="{FF2B5EF4-FFF2-40B4-BE49-F238E27FC236}">
                <a16:creationId xmlns:a16="http://schemas.microsoft.com/office/drawing/2014/main" id="{01D7EEFC-9F2E-489E-B069-6EAF2E040877}"/>
              </a:ext>
            </a:extLst>
          </p:cNvPr>
          <p:cNvSpPr/>
          <p:nvPr/>
        </p:nvSpPr>
        <p:spPr bwMode="gray">
          <a:xfrm>
            <a:off x="5976232" y="2266606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47" name="מלבן 146"/>
          <p:cNvSpPr/>
          <p:nvPr/>
        </p:nvSpPr>
        <p:spPr>
          <a:xfrm>
            <a:off x="7702801" y="2676467"/>
            <a:ext cx="57900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Firewall</a:t>
            </a:r>
            <a:endParaRPr lang="he-IL" sz="800" dirty="0"/>
          </a:p>
        </p:txBody>
      </p:sp>
      <p:cxnSp>
        <p:nvCxnSpPr>
          <p:cNvPr id="148" name="מחבר מרפקי 147"/>
          <p:cNvCxnSpPr>
            <a:cxnSpLocks/>
            <a:stCxn id="103" idx="2"/>
          </p:cNvCxnSpPr>
          <p:nvPr/>
        </p:nvCxnSpPr>
        <p:spPr>
          <a:xfrm rot="5400000">
            <a:off x="6794694" y="1851520"/>
            <a:ext cx="257048" cy="594309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מחבר מרפקי 150"/>
          <p:cNvCxnSpPr>
            <a:cxnSpLocks/>
            <a:stCxn id="102" idx="2"/>
          </p:cNvCxnSpPr>
          <p:nvPr/>
        </p:nvCxnSpPr>
        <p:spPr>
          <a:xfrm rot="16200000" flipH="1">
            <a:off x="6306640" y="1957775"/>
            <a:ext cx="257048" cy="381798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מלבן 155"/>
          <p:cNvSpPr/>
          <p:nvPr/>
        </p:nvSpPr>
        <p:spPr>
          <a:xfrm>
            <a:off x="5007150" y="1637019"/>
            <a:ext cx="7601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000000"/>
                </a:solidFill>
              </a:rPr>
              <a:t>Endpoints</a:t>
            </a:r>
            <a:endParaRPr lang="he-IL" sz="800" b="1" dirty="0"/>
          </a:p>
        </p:txBody>
      </p:sp>
      <p:sp>
        <p:nvSpPr>
          <p:cNvPr id="157" name="מלבן 156"/>
          <p:cNvSpPr/>
          <p:nvPr/>
        </p:nvSpPr>
        <p:spPr>
          <a:xfrm>
            <a:off x="5025908" y="2342085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000000"/>
                </a:solidFill>
              </a:rPr>
              <a:t>Edge </a:t>
            </a:r>
          </a:p>
          <a:p>
            <a:r>
              <a:rPr lang="en-US" sz="800" b="1" dirty="0">
                <a:solidFill>
                  <a:srgbClr val="000000"/>
                </a:solidFill>
              </a:rPr>
              <a:t>Gateway</a:t>
            </a:r>
            <a:endParaRPr lang="he-IL" sz="800" b="1" dirty="0"/>
          </a:p>
        </p:txBody>
      </p:sp>
      <p:sp>
        <p:nvSpPr>
          <p:cNvPr id="158" name="מלבן מעוגל 157"/>
          <p:cNvSpPr/>
          <p:nvPr/>
        </p:nvSpPr>
        <p:spPr bwMode="gray">
          <a:xfrm>
            <a:off x="5602056" y="3268870"/>
            <a:ext cx="2168723" cy="1019158"/>
          </a:xfrm>
          <a:prstGeom prst="roundRect">
            <a:avLst/>
          </a:prstGeom>
          <a:noFill/>
          <a:ln w="0">
            <a:solidFill>
              <a:srgbClr val="00ACED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159" name="מלבן 158"/>
          <p:cNvSpPr/>
          <p:nvPr/>
        </p:nvSpPr>
        <p:spPr>
          <a:xfrm>
            <a:off x="4514763" y="4407694"/>
            <a:ext cx="990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solidFill>
                  <a:srgbClr val="000000"/>
                </a:solidFill>
              </a:rPr>
              <a:t>IoT Interface </a:t>
            </a:r>
          </a:p>
          <a:p>
            <a:pPr algn="ctr"/>
            <a:r>
              <a:rPr lang="en-US" sz="800" b="1" dirty="0">
                <a:solidFill>
                  <a:srgbClr val="000000"/>
                </a:solidFill>
              </a:rPr>
              <a:t>Layer</a:t>
            </a:r>
          </a:p>
          <a:p>
            <a:endParaRPr lang="he-IL" sz="800" b="1" dirty="0"/>
          </a:p>
        </p:txBody>
      </p:sp>
      <p:sp>
        <p:nvSpPr>
          <p:cNvPr id="160" name="מלבן מעוגל 159"/>
          <p:cNvSpPr/>
          <p:nvPr/>
        </p:nvSpPr>
        <p:spPr bwMode="gray">
          <a:xfrm>
            <a:off x="529985" y="3312594"/>
            <a:ext cx="741862" cy="795097"/>
          </a:xfrm>
          <a:prstGeom prst="roundRect">
            <a:avLst/>
          </a:prstGeom>
          <a:noFill/>
          <a:ln w="0">
            <a:solidFill>
              <a:srgbClr val="00ACED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161" name="מלבן 160"/>
          <p:cNvSpPr/>
          <p:nvPr/>
        </p:nvSpPr>
        <p:spPr>
          <a:xfrm>
            <a:off x="1318185" y="4974541"/>
            <a:ext cx="760489" cy="228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Azure AD</a:t>
            </a: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162" name="מלבן 161"/>
          <p:cNvSpPr/>
          <p:nvPr/>
        </p:nvSpPr>
        <p:spPr>
          <a:xfrm>
            <a:off x="609149" y="3699253"/>
            <a:ext cx="596798" cy="386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Azure MFA</a:t>
            </a: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163" name="Oval 23">
            <a:extLst>
              <a:ext uri="{FF2B5EF4-FFF2-40B4-BE49-F238E27FC236}">
                <a16:creationId xmlns:a16="http://schemas.microsoft.com/office/drawing/2014/main" id="{A29D854D-01F0-4FF6-8BEC-CA9E8F4602AD}"/>
              </a:ext>
            </a:extLst>
          </p:cNvPr>
          <p:cNvSpPr/>
          <p:nvPr/>
        </p:nvSpPr>
        <p:spPr bwMode="gray">
          <a:xfrm>
            <a:off x="436509" y="3254639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4" name="מלבן מעוגל 173"/>
          <p:cNvSpPr/>
          <p:nvPr/>
        </p:nvSpPr>
        <p:spPr bwMode="gray">
          <a:xfrm>
            <a:off x="2221537" y="4954608"/>
            <a:ext cx="1072853" cy="1605377"/>
          </a:xfrm>
          <a:prstGeom prst="roundRect">
            <a:avLst/>
          </a:prstGeom>
          <a:noFill/>
          <a:ln w="0">
            <a:solidFill>
              <a:srgbClr val="00ACED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175" name="מלבן 174"/>
          <p:cNvSpPr/>
          <p:nvPr/>
        </p:nvSpPr>
        <p:spPr>
          <a:xfrm>
            <a:off x="2126470" y="6107493"/>
            <a:ext cx="791852" cy="222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dirty="0">
                <a:solidFill>
                  <a:srgbClr val="000000"/>
                </a:solidFill>
              </a:rPr>
              <a:t>Federation</a:t>
            </a:r>
            <a:endParaRPr lang="he-IL" sz="800" dirty="0">
              <a:solidFill>
                <a:srgbClr val="000000"/>
              </a:solidFill>
            </a:endParaRPr>
          </a:p>
        </p:txBody>
      </p:sp>
      <p:cxnSp>
        <p:nvCxnSpPr>
          <p:cNvPr id="178" name="מחבר מרפקי 177"/>
          <p:cNvCxnSpPr>
            <a:stCxn id="13" idx="1"/>
            <a:endCxn id="174" idx="1"/>
          </p:cNvCxnSpPr>
          <p:nvPr/>
        </p:nvCxnSpPr>
        <p:spPr>
          <a:xfrm rot="16200000" flipH="1">
            <a:off x="1817801" y="5353560"/>
            <a:ext cx="312253" cy="495220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מחבר מרפקי 181"/>
          <p:cNvCxnSpPr>
            <a:stCxn id="174" idx="3"/>
          </p:cNvCxnSpPr>
          <p:nvPr/>
        </p:nvCxnSpPr>
        <p:spPr>
          <a:xfrm flipV="1">
            <a:off x="3294390" y="5423530"/>
            <a:ext cx="376068" cy="333767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מלבן 185"/>
          <p:cNvSpPr/>
          <p:nvPr/>
        </p:nvSpPr>
        <p:spPr bwMode="gray">
          <a:xfrm>
            <a:off x="5769255" y="4397619"/>
            <a:ext cx="1798316" cy="406894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190" name="מלבן 189"/>
          <p:cNvSpPr/>
          <p:nvPr/>
        </p:nvSpPr>
        <p:spPr bwMode="gray">
          <a:xfrm>
            <a:off x="5769255" y="4905461"/>
            <a:ext cx="1793846" cy="406894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191" name="מלבן 190"/>
          <p:cNvSpPr/>
          <p:nvPr/>
        </p:nvSpPr>
        <p:spPr bwMode="gray">
          <a:xfrm>
            <a:off x="5769255" y="5413303"/>
            <a:ext cx="1793846" cy="406894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192" name="מלבן 191"/>
          <p:cNvSpPr/>
          <p:nvPr/>
        </p:nvSpPr>
        <p:spPr bwMode="gray">
          <a:xfrm>
            <a:off x="5769255" y="5921146"/>
            <a:ext cx="1793846" cy="406894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194" name="מלבן 193"/>
          <p:cNvSpPr/>
          <p:nvPr/>
        </p:nvSpPr>
        <p:spPr bwMode="gray">
          <a:xfrm>
            <a:off x="7938384" y="4568642"/>
            <a:ext cx="746357" cy="616123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196" name="מלבן 195"/>
          <p:cNvSpPr/>
          <p:nvPr/>
        </p:nvSpPr>
        <p:spPr bwMode="gray">
          <a:xfrm>
            <a:off x="7932299" y="5501123"/>
            <a:ext cx="746357" cy="616123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99" name="מלבן מעוגל 98"/>
          <p:cNvSpPr/>
          <p:nvPr/>
        </p:nvSpPr>
        <p:spPr bwMode="gray">
          <a:xfrm>
            <a:off x="1981686" y="3040063"/>
            <a:ext cx="1129881" cy="845045"/>
          </a:xfrm>
          <a:prstGeom prst="roundRect">
            <a:avLst/>
          </a:prstGeom>
          <a:noFill/>
          <a:ln w="0">
            <a:solidFill>
              <a:srgbClr val="00ACED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cxnSp>
        <p:nvCxnSpPr>
          <p:cNvPr id="101" name="מחבר מרפקי 100"/>
          <p:cNvCxnSpPr>
            <a:stCxn id="9" idx="2"/>
            <a:endCxn id="99" idx="0"/>
          </p:cNvCxnSpPr>
          <p:nvPr/>
        </p:nvCxnSpPr>
        <p:spPr>
          <a:xfrm rot="16200000" flipH="1">
            <a:off x="1312012" y="1805447"/>
            <a:ext cx="773457" cy="1695774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מחבר מרפקי 104"/>
          <p:cNvCxnSpPr>
            <a:stCxn id="99" idx="2"/>
            <a:endCxn id="106" idx="1"/>
          </p:cNvCxnSpPr>
          <p:nvPr/>
        </p:nvCxnSpPr>
        <p:spPr>
          <a:xfrm rot="16200000" flipH="1">
            <a:off x="2657835" y="3773900"/>
            <a:ext cx="995160" cy="1217576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מלבן מעוגל 105"/>
          <p:cNvSpPr/>
          <p:nvPr/>
        </p:nvSpPr>
        <p:spPr bwMode="gray">
          <a:xfrm>
            <a:off x="3764203" y="3200551"/>
            <a:ext cx="717275" cy="3359433"/>
          </a:xfrm>
          <a:prstGeom prst="roundRect">
            <a:avLst/>
          </a:prstGeom>
          <a:noFill/>
          <a:ln w="0">
            <a:solidFill>
              <a:srgbClr val="00ACED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114" name="מלבן 113"/>
          <p:cNvSpPr/>
          <p:nvPr/>
        </p:nvSpPr>
        <p:spPr>
          <a:xfrm>
            <a:off x="4582472" y="5349252"/>
            <a:ext cx="923187" cy="35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dirty="0">
                <a:solidFill>
                  <a:srgbClr val="000000"/>
                </a:solidFill>
              </a:rPr>
              <a:t>Azure IoT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dirty="0">
                <a:solidFill>
                  <a:srgbClr val="000000"/>
                </a:solidFill>
              </a:rPr>
              <a:t>Hub</a:t>
            </a:r>
            <a:endParaRPr lang="he-IL" sz="800" dirty="0">
              <a:solidFill>
                <a:srgbClr val="000000"/>
              </a:solidFill>
            </a:endParaRPr>
          </a:p>
        </p:txBody>
      </p:sp>
      <p:sp>
        <p:nvSpPr>
          <p:cNvPr id="115" name="מלבן 114"/>
          <p:cNvSpPr/>
          <p:nvPr/>
        </p:nvSpPr>
        <p:spPr>
          <a:xfrm>
            <a:off x="3804464" y="2512404"/>
            <a:ext cx="758999" cy="35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dirty="0">
                <a:solidFill>
                  <a:srgbClr val="000000"/>
                </a:solidFill>
              </a:rPr>
              <a:t>Azure IoT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dirty="0">
                <a:solidFill>
                  <a:srgbClr val="000000"/>
                </a:solidFill>
              </a:rPr>
              <a:t>Hub</a:t>
            </a:r>
            <a:endParaRPr lang="he-IL" sz="800" dirty="0">
              <a:solidFill>
                <a:srgbClr val="000000"/>
              </a:solidFill>
            </a:endParaRPr>
          </a:p>
        </p:txBody>
      </p:sp>
      <p:cxnSp>
        <p:nvCxnSpPr>
          <p:cNvPr id="116" name="מחבר מרפקי 115"/>
          <p:cNvCxnSpPr>
            <a:stCxn id="9" idx="2"/>
            <a:endCxn id="165" idx="1"/>
          </p:cNvCxnSpPr>
          <p:nvPr/>
        </p:nvCxnSpPr>
        <p:spPr>
          <a:xfrm rot="16200000" flipH="1">
            <a:off x="2225575" y="891883"/>
            <a:ext cx="185192" cy="2934637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מלבן 123"/>
          <p:cNvSpPr/>
          <p:nvPr/>
        </p:nvSpPr>
        <p:spPr>
          <a:xfrm>
            <a:off x="3662998" y="1608406"/>
            <a:ext cx="4683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000000"/>
                </a:solidFill>
              </a:rPr>
              <a:t>Edge</a:t>
            </a:r>
            <a:endParaRPr lang="he-IL" sz="800" b="1" dirty="0"/>
          </a:p>
        </p:txBody>
      </p:sp>
      <p:sp>
        <p:nvSpPr>
          <p:cNvPr id="128" name="מלבן 127"/>
          <p:cNvSpPr/>
          <p:nvPr/>
        </p:nvSpPr>
        <p:spPr>
          <a:xfrm>
            <a:off x="5769255" y="4472139"/>
            <a:ext cx="179831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Pipeline and ingestion layer</a:t>
            </a:r>
            <a:endParaRPr lang="he-IL" sz="800" dirty="0"/>
          </a:p>
        </p:txBody>
      </p:sp>
      <p:sp>
        <p:nvSpPr>
          <p:cNvPr id="130" name="מלבן 129"/>
          <p:cNvSpPr/>
          <p:nvPr/>
        </p:nvSpPr>
        <p:spPr>
          <a:xfrm>
            <a:off x="5765214" y="4876045"/>
            <a:ext cx="17010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Business Analytics &amp; intelligence Layer</a:t>
            </a:r>
            <a:endParaRPr lang="he-IL" sz="800" dirty="0"/>
          </a:p>
        </p:txBody>
      </p:sp>
      <p:sp>
        <p:nvSpPr>
          <p:cNvPr id="136" name="מלבן 135"/>
          <p:cNvSpPr/>
          <p:nvPr/>
        </p:nvSpPr>
        <p:spPr>
          <a:xfrm>
            <a:off x="5769254" y="5513512"/>
            <a:ext cx="200705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Database Layer</a:t>
            </a:r>
            <a:endParaRPr lang="he-IL" sz="800" dirty="0"/>
          </a:p>
        </p:txBody>
      </p:sp>
      <p:sp>
        <p:nvSpPr>
          <p:cNvPr id="138" name="מלבן 137"/>
          <p:cNvSpPr/>
          <p:nvPr/>
        </p:nvSpPr>
        <p:spPr>
          <a:xfrm>
            <a:off x="5769254" y="5997596"/>
            <a:ext cx="200705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Object storage Layer</a:t>
            </a:r>
            <a:endParaRPr lang="he-IL" sz="800" dirty="0"/>
          </a:p>
        </p:txBody>
      </p:sp>
      <p:sp>
        <p:nvSpPr>
          <p:cNvPr id="140" name="מלבן 139"/>
          <p:cNvSpPr/>
          <p:nvPr/>
        </p:nvSpPr>
        <p:spPr>
          <a:xfrm>
            <a:off x="7920428" y="4708415"/>
            <a:ext cx="7700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Web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</a:rPr>
              <a:t>Layer</a:t>
            </a:r>
            <a:endParaRPr lang="he-IL" sz="800" dirty="0"/>
          </a:p>
        </p:txBody>
      </p:sp>
      <p:sp>
        <p:nvSpPr>
          <p:cNvPr id="141" name="מלבן 140"/>
          <p:cNvSpPr/>
          <p:nvPr/>
        </p:nvSpPr>
        <p:spPr>
          <a:xfrm>
            <a:off x="7938384" y="5650911"/>
            <a:ext cx="75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Application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</a:rPr>
              <a:t>Layer</a:t>
            </a:r>
            <a:endParaRPr lang="he-IL" sz="800" dirty="0"/>
          </a:p>
        </p:txBody>
      </p:sp>
      <p:cxnSp>
        <p:nvCxnSpPr>
          <p:cNvPr id="46" name="מחבר מרפקי 45"/>
          <p:cNvCxnSpPr>
            <a:stCxn id="194" idx="2"/>
            <a:endCxn id="196" idx="3"/>
          </p:cNvCxnSpPr>
          <p:nvPr/>
        </p:nvCxnSpPr>
        <p:spPr>
          <a:xfrm rot="16200000" flipH="1">
            <a:off x="8182899" y="5313428"/>
            <a:ext cx="624420" cy="367093"/>
          </a:xfrm>
          <a:prstGeom prst="bentConnector4">
            <a:avLst>
              <a:gd name="adj1" fmla="val 25332"/>
              <a:gd name="adj2" fmla="val 127699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מחבר מרפקי 149"/>
          <p:cNvCxnSpPr>
            <a:stCxn id="196" idx="1"/>
            <a:endCxn id="191" idx="3"/>
          </p:cNvCxnSpPr>
          <p:nvPr/>
        </p:nvCxnSpPr>
        <p:spPr>
          <a:xfrm rot="10800000">
            <a:off x="7563101" y="5616751"/>
            <a:ext cx="369198" cy="192435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26">
            <a:extLst>
              <a:ext uri="{FF2B5EF4-FFF2-40B4-BE49-F238E27FC236}">
                <a16:creationId xmlns:a16="http://schemas.microsoft.com/office/drawing/2014/main" id="{01D7EEFC-9F2E-489E-B069-6EAF2E040877}"/>
              </a:ext>
            </a:extLst>
          </p:cNvPr>
          <p:cNvSpPr/>
          <p:nvPr/>
        </p:nvSpPr>
        <p:spPr bwMode="gray">
          <a:xfrm>
            <a:off x="1876608" y="2978641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5" name="מלבן מעוגל 164"/>
          <p:cNvSpPr/>
          <p:nvPr/>
        </p:nvSpPr>
        <p:spPr bwMode="gray">
          <a:xfrm>
            <a:off x="3785490" y="2029275"/>
            <a:ext cx="700759" cy="845045"/>
          </a:xfrm>
          <a:prstGeom prst="roundRect">
            <a:avLst/>
          </a:prstGeom>
          <a:noFill/>
          <a:ln w="0">
            <a:solidFill>
              <a:srgbClr val="00ACED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166" name="Oval 26">
            <a:extLst>
              <a:ext uri="{FF2B5EF4-FFF2-40B4-BE49-F238E27FC236}">
                <a16:creationId xmlns:a16="http://schemas.microsoft.com/office/drawing/2014/main" id="{01D7EEFC-9F2E-489E-B069-6EAF2E040877}"/>
              </a:ext>
            </a:extLst>
          </p:cNvPr>
          <p:cNvSpPr/>
          <p:nvPr/>
        </p:nvSpPr>
        <p:spPr bwMode="gray">
          <a:xfrm>
            <a:off x="3757938" y="1964180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67" name="מחבר מרפקי 166"/>
          <p:cNvCxnSpPr>
            <a:stCxn id="123" idx="3"/>
            <a:endCxn id="186" idx="1"/>
          </p:cNvCxnSpPr>
          <p:nvPr/>
        </p:nvCxnSpPr>
        <p:spPr>
          <a:xfrm flipV="1">
            <a:off x="5489895" y="4601066"/>
            <a:ext cx="279360" cy="769888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מחבר מרפקי 167"/>
          <p:cNvCxnSpPr>
            <a:stCxn id="123" idx="3"/>
            <a:endCxn id="190" idx="1"/>
          </p:cNvCxnSpPr>
          <p:nvPr/>
        </p:nvCxnSpPr>
        <p:spPr>
          <a:xfrm flipV="1">
            <a:off x="5489895" y="5108908"/>
            <a:ext cx="279360" cy="262046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מחבר מרפקי 169"/>
          <p:cNvCxnSpPr>
            <a:stCxn id="123" idx="3"/>
            <a:endCxn id="191" idx="1"/>
          </p:cNvCxnSpPr>
          <p:nvPr/>
        </p:nvCxnSpPr>
        <p:spPr>
          <a:xfrm>
            <a:off x="5489895" y="5370954"/>
            <a:ext cx="279360" cy="245796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מחבר מרפקי 172"/>
          <p:cNvCxnSpPr>
            <a:stCxn id="123" idx="3"/>
            <a:endCxn id="192" idx="1"/>
          </p:cNvCxnSpPr>
          <p:nvPr/>
        </p:nvCxnSpPr>
        <p:spPr>
          <a:xfrm>
            <a:off x="5489895" y="5370954"/>
            <a:ext cx="279360" cy="753639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Oval 26">
            <a:extLst>
              <a:ext uri="{FF2B5EF4-FFF2-40B4-BE49-F238E27FC236}">
                <a16:creationId xmlns:a16="http://schemas.microsoft.com/office/drawing/2014/main" id="{01D7EEFC-9F2E-489E-B069-6EAF2E040877}"/>
              </a:ext>
            </a:extLst>
          </p:cNvPr>
          <p:cNvSpPr/>
          <p:nvPr/>
        </p:nvSpPr>
        <p:spPr bwMode="gray">
          <a:xfrm>
            <a:off x="2186117" y="4884911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84" name="Oval 26">
            <a:extLst>
              <a:ext uri="{FF2B5EF4-FFF2-40B4-BE49-F238E27FC236}">
                <a16:creationId xmlns:a16="http://schemas.microsoft.com/office/drawing/2014/main" id="{01D7EEFC-9F2E-489E-B069-6EAF2E040877}"/>
              </a:ext>
            </a:extLst>
          </p:cNvPr>
          <p:cNvSpPr/>
          <p:nvPr/>
        </p:nvSpPr>
        <p:spPr bwMode="gray">
          <a:xfrm>
            <a:off x="3739130" y="3158195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85" name="Oval 26">
            <a:extLst>
              <a:ext uri="{FF2B5EF4-FFF2-40B4-BE49-F238E27FC236}">
                <a16:creationId xmlns:a16="http://schemas.microsoft.com/office/drawing/2014/main" id="{01D7EEFC-9F2E-489E-B069-6EAF2E040877}"/>
              </a:ext>
            </a:extLst>
          </p:cNvPr>
          <p:cNvSpPr/>
          <p:nvPr/>
        </p:nvSpPr>
        <p:spPr bwMode="gray">
          <a:xfrm>
            <a:off x="5573401" y="3203728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9" name="מלבן 128"/>
          <p:cNvSpPr/>
          <p:nvPr/>
        </p:nvSpPr>
        <p:spPr>
          <a:xfrm>
            <a:off x="3803719" y="5195527"/>
            <a:ext cx="760489" cy="614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dirty="0">
                <a:solidFill>
                  <a:srgbClr val="000000"/>
                </a:solidFill>
              </a:rPr>
              <a:t>NACL (subscription and control )</a:t>
            </a:r>
            <a:endParaRPr lang="he-IL" sz="800" dirty="0">
              <a:solidFill>
                <a:srgbClr val="000000"/>
              </a:solidFill>
            </a:endParaRPr>
          </a:p>
        </p:txBody>
      </p:sp>
      <p:cxnSp>
        <p:nvCxnSpPr>
          <p:cNvPr id="16" name="מחבר ישר 15"/>
          <p:cNvCxnSpPr/>
          <p:nvPr/>
        </p:nvCxnSpPr>
        <p:spPr>
          <a:xfrm>
            <a:off x="8785831" y="4744446"/>
            <a:ext cx="12960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74D865-3A2F-0145-B1B1-86486940C5D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40490" y="2330198"/>
            <a:ext cx="276868" cy="276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651505-721C-1541-AA16-3794FA18944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85479" y="2315656"/>
            <a:ext cx="358158" cy="373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76EFB5-BA6E-9348-B97C-A4B02E53163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818400" y="2345654"/>
            <a:ext cx="373399" cy="373399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B599EA5-F14B-7844-BF64-CB70356AB8B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940467" y="5616750"/>
            <a:ext cx="627346" cy="363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3D2703-C000-C843-9E4F-2E810CDE2C4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66808" y="2148674"/>
            <a:ext cx="410790" cy="410790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A204CC2C-53AD-B140-AFC8-27A6A2445E0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068348" y="4075730"/>
            <a:ext cx="241816" cy="296567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2CDDF789-F2C9-9B49-BE22-6A71835E207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819149" y="4847096"/>
            <a:ext cx="410790" cy="410790"/>
          </a:xfrm>
          <a:prstGeom prst="rect">
            <a:avLst/>
          </a:prstGeom>
        </p:spPr>
      </p:pic>
      <p:pic>
        <p:nvPicPr>
          <p:cNvPr id="154" name="תמונה 117">
            <a:extLst>
              <a:ext uri="{FF2B5EF4-FFF2-40B4-BE49-F238E27FC236}">
                <a16:creationId xmlns:a16="http://schemas.microsoft.com/office/drawing/2014/main" id="{F2417452-8424-A04D-A35D-DD4796FF1B9D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2883263" y="576721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2677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מלבן מעוגל 46"/>
          <p:cNvSpPr/>
          <p:nvPr/>
        </p:nvSpPr>
        <p:spPr bwMode="gray">
          <a:xfrm>
            <a:off x="6342490" y="3813413"/>
            <a:ext cx="3119549" cy="825306"/>
          </a:xfrm>
          <a:prstGeom prst="roundRect">
            <a:avLst>
              <a:gd name="adj" fmla="val 16667"/>
            </a:avLst>
          </a:prstGeom>
          <a:noFill/>
          <a:ln w="0">
            <a:solidFill>
              <a:srgbClr val="00ACED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44" name="מלבן מעוגל 43"/>
          <p:cNvSpPr/>
          <p:nvPr/>
        </p:nvSpPr>
        <p:spPr bwMode="gray">
          <a:xfrm>
            <a:off x="6293939" y="5785726"/>
            <a:ext cx="3348825" cy="845045"/>
          </a:xfrm>
          <a:prstGeom prst="roundRect">
            <a:avLst/>
          </a:prstGeom>
          <a:noFill/>
          <a:ln w="0">
            <a:solidFill>
              <a:srgbClr val="00ACED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43" name="מלבן מעוגל 42"/>
          <p:cNvSpPr/>
          <p:nvPr/>
        </p:nvSpPr>
        <p:spPr bwMode="gray">
          <a:xfrm>
            <a:off x="6285649" y="4830444"/>
            <a:ext cx="1047821" cy="845045"/>
          </a:xfrm>
          <a:prstGeom prst="roundRect">
            <a:avLst/>
          </a:prstGeom>
          <a:noFill/>
          <a:ln w="0">
            <a:solidFill>
              <a:srgbClr val="00ACED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34" name="מלבן מעוגל 33"/>
          <p:cNvSpPr/>
          <p:nvPr/>
        </p:nvSpPr>
        <p:spPr bwMode="gray">
          <a:xfrm>
            <a:off x="6110511" y="1183163"/>
            <a:ext cx="2154010" cy="2475624"/>
          </a:xfrm>
          <a:prstGeom prst="roundRect">
            <a:avLst/>
          </a:prstGeom>
          <a:noFill/>
          <a:ln w="0">
            <a:solidFill>
              <a:srgbClr val="00ACED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48" name="מלבן מעוגל 47"/>
          <p:cNvSpPr/>
          <p:nvPr/>
        </p:nvSpPr>
        <p:spPr bwMode="gray">
          <a:xfrm>
            <a:off x="8306040" y="1183163"/>
            <a:ext cx="1155177" cy="3463454"/>
          </a:xfrm>
          <a:prstGeom prst="roundRect">
            <a:avLst/>
          </a:prstGeom>
          <a:noFill/>
          <a:ln w="0">
            <a:solidFill>
              <a:srgbClr val="00ACED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46" name="מלבן מעוגל 45"/>
          <p:cNvSpPr/>
          <p:nvPr/>
        </p:nvSpPr>
        <p:spPr bwMode="gray">
          <a:xfrm>
            <a:off x="8268305" y="4832664"/>
            <a:ext cx="1364933" cy="845045"/>
          </a:xfrm>
          <a:prstGeom prst="roundRect">
            <a:avLst/>
          </a:prstGeom>
          <a:noFill/>
          <a:ln w="0">
            <a:solidFill>
              <a:srgbClr val="00ACED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52" name="מלבן מעוגל 51"/>
          <p:cNvSpPr/>
          <p:nvPr/>
        </p:nvSpPr>
        <p:spPr bwMode="gray">
          <a:xfrm>
            <a:off x="2336633" y="1995463"/>
            <a:ext cx="1527202" cy="816549"/>
          </a:xfrm>
          <a:prstGeom prst="roundRect">
            <a:avLst/>
          </a:prstGeom>
          <a:noFill/>
          <a:ln w="0">
            <a:solidFill>
              <a:schemeClr val="tx1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32" name="מלבן 31"/>
          <p:cNvSpPr/>
          <p:nvPr/>
        </p:nvSpPr>
        <p:spPr bwMode="gray">
          <a:xfrm>
            <a:off x="1132426" y="3016832"/>
            <a:ext cx="4823823" cy="3155367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chemeClr val="bg1"/>
            </a:solidFill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27" name="מלבן 26"/>
          <p:cNvSpPr/>
          <p:nvPr/>
        </p:nvSpPr>
        <p:spPr bwMode="gray">
          <a:xfrm>
            <a:off x="1131864" y="1188821"/>
            <a:ext cx="4824386" cy="1714248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chemeClr val="bg1"/>
            </a:solidFill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AC598-7381-4BF6-932C-87E24DE56E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Deloitte’s solution implements security capabilities that can detect and alert when threats may occur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2DEED9-D85E-492C-8055-B1B7F136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F7161D-BF3C-4F89-8283-F5E20CBD12C2}"/>
              </a:ext>
            </a:extLst>
          </p:cNvPr>
          <p:cNvGrpSpPr/>
          <p:nvPr/>
        </p:nvGrpSpPr>
        <p:grpSpPr>
          <a:xfrm>
            <a:off x="2279033" y="1089785"/>
            <a:ext cx="6131080" cy="4843238"/>
            <a:chOff x="2945783" y="1045977"/>
            <a:chExt cx="6131080" cy="484323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6861F46-7FDC-4E92-991A-673290FCF3EB}"/>
                </a:ext>
              </a:extLst>
            </p:cNvPr>
            <p:cNvSpPr/>
            <p:nvPr/>
          </p:nvSpPr>
          <p:spPr bwMode="gray">
            <a:xfrm>
              <a:off x="2945783" y="2708162"/>
              <a:ext cx="202198" cy="202198"/>
            </a:xfrm>
            <a:prstGeom prst="ellipse">
              <a:avLst/>
            </a:prstGeom>
            <a:solidFill>
              <a:srgbClr val="00ACED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8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6DED6A3-AFB7-4298-8103-934515064A7A}"/>
                </a:ext>
              </a:extLst>
            </p:cNvPr>
            <p:cNvSpPr/>
            <p:nvPr/>
          </p:nvSpPr>
          <p:spPr bwMode="gray">
            <a:xfrm>
              <a:off x="5544428" y="1876908"/>
              <a:ext cx="202198" cy="202198"/>
            </a:xfrm>
            <a:prstGeom prst="ellipse">
              <a:avLst/>
            </a:prstGeom>
            <a:solidFill>
              <a:srgbClr val="00ACED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8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CBF086-AA2E-4955-B1BD-E61189DCBEC7}"/>
                </a:ext>
              </a:extLst>
            </p:cNvPr>
            <p:cNvSpPr/>
            <p:nvPr/>
          </p:nvSpPr>
          <p:spPr bwMode="gray">
            <a:xfrm>
              <a:off x="6799264" y="1045977"/>
              <a:ext cx="202198" cy="202198"/>
            </a:xfrm>
            <a:prstGeom prst="ellipse">
              <a:avLst/>
            </a:prstGeom>
            <a:solidFill>
              <a:srgbClr val="00ACED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8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62047E7-A445-4DA8-ACE9-B9EE3CDBE905}"/>
                </a:ext>
              </a:extLst>
            </p:cNvPr>
            <p:cNvSpPr/>
            <p:nvPr/>
          </p:nvSpPr>
          <p:spPr bwMode="gray">
            <a:xfrm>
              <a:off x="8874665" y="4694189"/>
              <a:ext cx="202198" cy="202198"/>
            </a:xfrm>
            <a:prstGeom prst="ellipse">
              <a:avLst/>
            </a:prstGeom>
            <a:solidFill>
              <a:srgbClr val="00ACED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8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7F7771-6538-42B2-853C-695CE81706D4}"/>
                </a:ext>
              </a:extLst>
            </p:cNvPr>
            <p:cNvSpPr/>
            <p:nvPr/>
          </p:nvSpPr>
          <p:spPr bwMode="gray">
            <a:xfrm>
              <a:off x="6854612" y="5687017"/>
              <a:ext cx="202198" cy="202198"/>
            </a:xfrm>
            <a:prstGeom prst="ellipse">
              <a:avLst/>
            </a:prstGeom>
            <a:solidFill>
              <a:srgbClr val="00ACED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800" b="1" dirty="0">
                  <a:solidFill>
                    <a:schemeClr val="bg1"/>
                  </a:solidFill>
                </a:rPr>
                <a:t>7</a:t>
              </a:r>
            </a:p>
          </p:txBody>
        </p:sp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2F8405B-489E-4761-9259-DB1CD78FE281}"/>
              </a:ext>
            </a:extLst>
          </p:cNvPr>
          <p:cNvGraphicFramePr>
            <a:graphicFrameLocks noGrp="1"/>
          </p:cNvGraphicFramePr>
          <p:nvPr/>
        </p:nvGraphicFramePr>
        <p:xfrm>
          <a:off x="9985792" y="1956752"/>
          <a:ext cx="2121998" cy="3307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925">
                  <a:extLst>
                    <a:ext uri="{9D8B030D-6E8A-4147-A177-3AD203B41FA5}">
                      <a16:colId xmlns:a16="http://schemas.microsoft.com/office/drawing/2014/main" val="1040248395"/>
                    </a:ext>
                  </a:extLst>
                </a:gridCol>
                <a:gridCol w="1884073">
                  <a:extLst>
                    <a:ext uri="{9D8B030D-6E8A-4147-A177-3AD203B41FA5}">
                      <a16:colId xmlns:a16="http://schemas.microsoft.com/office/drawing/2014/main" val="701658626"/>
                    </a:ext>
                  </a:extLst>
                </a:gridCol>
              </a:tblGrid>
              <a:tr h="282333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Device Anomaly Detection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750634"/>
                  </a:ext>
                </a:extLst>
              </a:tr>
              <a:tr h="458792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Asset Discovery &amp; Device Threat Monitoring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61333"/>
                  </a:ext>
                </a:extLst>
              </a:tr>
              <a:tr h="282333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Vulnerability Management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85569"/>
                  </a:ext>
                </a:extLst>
              </a:tr>
              <a:tr h="282333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Logging and Monitoring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340105"/>
                  </a:ext>
                </a:extLst>
              </a:tr>
              <a:tr h="458792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Centralized Log Management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342848"/>
                  </a:ext>
                </a:extLst>
              </a:tr>
              <a:tr h="458792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Security Incident and Event Management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542191"/>
                  </a:ext>
                </a:extLst>
              </a:tr>
              <a:tr h="448637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Threat Detection &amp; Compliance Monitoring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682166"/>
                  </a:ext>
                </a:extLst>
              </a:tr>
              <a:tr h="635250"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buSzPct val="100000"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Edge Artificial intelligence &amp; Threat Analytics 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156425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D5F9A3D4-A900-4ED8-8A5F-788F3CE2FB19}"/>
              </a:ext>
            </a:extLst>
          </p:cNvPr>
          <p:cNvSpPr/>
          <p:nvPr/>
        </p:nvSpPr>
        <p:spPr bwMode="gray">
          <a:xfrm>
            <a:off x="10017415" y="1986687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3B5191-BEB6-4BA8-98FD-822E3FFFB255}"/>
              </a:ext>
            </a:extLst>
          </p:cNvPr>
          <p:cNvSpPr/>
          <p:nvPr/>
        </p:nvSpPr>
        <p:spPr bwMode="gray">
          <a:xfrm>
            <a:off x="10017415" y="2316180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46075BB-DA01-4A19-B892-F6201A58C168}"/>
              </a:ext>
            </a:extLst>
          </p:cNvPr>
          <p:cNvSpPr/>
          <p:nvPr/>
        </p:nvSpPr>
        <p:spPr bwMode="gray">
          <a:xfrm>
            <a:off x="10017415" y="2720084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38D8D9C-6E13-48E5-86B6-0535AC1AC3C2}"/>
              </a:ext>
            </a:extLst>
          </p:cNvPr>
          <p:cNvSpPr/>
          <p:nvPr/>
        </p:nvSpPr>
        <p:spPr bwMode="gray">
          <a:xfrm>
            <a:off x="10017415" y="3017252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6A9A490-6882-4F57-B0B1-A854D5048B77}"/>
              </a:ext>
            </a:extLst>
          </p:cNvPr>
          <p:cNvSpPr/>
          <p:nvPr/>
        </p:nvSpPr>
        <p:spPr bwMode="gray">
          <a:xfrm>
            <a:off x="10017415" y="3316382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F3CB02-FD27-41C4-A8D0-EB5F4AB93A6E}"/>
              </a:ext>
            </a:extLst>
          </p:cNvPr>
          <p:cNvSpPr/>
          <p:nvPr/>
        </p:nvSpPr>
        <p:spPr bwMode="gray">
          <a:xfrm>
            <a:off x="10017415" y="3758389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D51253-CF8B-498A-A165-5D4EDE689D3E}"/>
              </a:ext>
            </a:extLst>
          </p:cNvPr>
          <p:cNvSpPr/>
          <p:nvPr/>
        </p:nvSpPr>
        <p:spPr bwMode="gray">
          <a:xfrm>
            <a:off x="10017415" y="4202729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95C48E1-066F-48A7-AC86-31123DC1EF49}"/>
              </a:ext>
            </a:extLst>
          </p:cNvPr>
          <p:cNvSpPr/>
          <p:nvPr/>
        </p:nvSpPr>
        <p:spPr bwMode="gray">
          <a:xfrm>
            <a:off x="10031148" y="4638754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6" name="Oval 26">
            <a:extLst>
              <a:ext uri="{FF2B5EF4-FFF2-40B4-BE49-F238E27FC236}">
                <a16:creationId xmlns:a16="http://schemas.microsoft.com/office/drawing/2014/main" id="{01D7EEFC-9F2E-489E-B069-6EAF2E040877}"/>
              </a:ext>
            </a:extLst>
          </p:cNvPr>
          <p:cNvSpPr/>
          <p:nvPr/>
        </p:nvSpPr>
        <p:spPr bwMode="gray">
          <a:xfrm>
            <a:off x="6187862" y="4740432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2" name="מלבן 41"/>
          <p:cNvSpPr/>
          <p:nvPr/>
        </p:nvSpPr>
        <p:spPr>
          <a:xfrm>
            <a:off x="6204696" y="5304590"/>
            <a:ext cx="1217192" cy="32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Tenable Vulnerability Scanning</a:t>
            </a:r>
            <a:endParaRPr lang="he-IL" sz="700" dirty="0">
              <a:solidFill>
                <a:srgbClr val="000000"/>
              </a:solidFill>
            </a:endParaRPr>
          </a:p>
        </p:txBody>
      </p:sp>
      <p:sp>
        <p:nvSpPr>
          <p:cNvPr id="50" name="מלבן 49"/>
          <p:cNvSpPr/>
          <p:nvPr/>
        </p:nvSpPr>
        <p:spPr bwMode="gray">
          <a:xfrm>
            <a:off x="1236116" y="1291982"/>
            <a:ext cx="3079852" cy="552153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51" name="מלבן 50"/>
          <p:cNvSpPr/>
          <p:nvPr/>
        </p:nvSpPr>
        <p:spPr bwMode="gray">
          <a:xfrm>
            <a:off x="1236116" y="2128583"/>
            <a:ext cx="3079852" cy="578702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03F11A9-BAC5-47E8-9816-800E98993B12}"/>
              </a:ext>
            </a:extLst>
          </p:cNvPr>
          <p:cNvSpPr/>
          <p:nvPr/>
        </p:nvSpPr>
        <p:spPr bwMode="gray">
          <a:xfrm>
            <a:off x="2254434" y="1910566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2848A2-B08E-43D9-9440-826CC73B451F}"/>
              </a:ext>
            </a:extLst>
          </p:cNvPr>
          <p:cNvSpPr txBox="1"/>
          <p:nvPr/>
        </p:nvSpPr>
        <p:spPr>
          <a:xfrm>
            <a:off x="2283089" y="1944030"/>
            <a:ext cx="145874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spcBef>
                <a:spcPts val="200"/>
              </a:spcBef>
              <a:buSzPct val="100000"/>
            </a:pPr>
            <a:r>
              <a:rPr lang="en-US" sz="800" b="1" dirty="0">
                <a:solidFill>
                  <a:schemeClr val="bg1"/>
                </a:solidFill>
              </a:rPr>
              <a:t>8b</a:t>
            </a:r>
          </a:p>
        </p:txBody>
      </p:sp>
      <p:sp>
        <p:nvSpPr>
          <p:cNvPr id="54" name="מלבן 53"/>
          <p:cNvSpPr/>
          <p:nvPr/>
        </p:nvSpPr>
        <p:spPr bwMode="gray">
          <a:xfrm>
            <a:off x="1347014" y="4149494"/>
            <a:ext cx="927974" cy="1962976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56" name="מלבן 55"/>
          <p:cNvSpPr/>
          <p:nvPr/>
        </p:nvSpPr>
        <p:spPr bwMode="gray">
          <a:xfrm>
            <a:off x="2554348" y="4157647"/>
            <a:ext cx="1798316" cy="406894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57" name="מלבן 56"/>
          <p:cNvSpPr/>
          <p:nvPr/>
        </p:nvSpPr>
        <p:spPr bwMode="gray">
          <a:xfrm>
            <a:off x="2554348" y="4665489"/>
            <a:ext cx="1793846" cy="406894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58" name="מלבן 57"/>
          <p:cNvSpPr/>
          <p:nvPr/>
        </p:nvSpPr>
        <p:spPr bwMode="gray">
          <a:xfrm>
            <a:off x="2554348" y="5173331"/>
            <a:ext cx="1793846" cy="406894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59" name="מלבן 58"/>
          <p:cNvSpPr/>
          <p:nvPr/>
        </p:nvSpPr>
        <p:spPr bwMode="gray">
          <a:xfrm>
            <a:off x="2554348" y="5681174"/>
            <a:ext cx="1793846" cy="406894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60" name="מלבן 59"/>
          <p:cNvSpPr/>
          <p:nvPr/>
        </p:nvSpPr>
        <p:spPr bwMode="gray">
          <a:xfrm>
            <a:off x="4723477" y="4328670"/>
            <a:ext cx="746357" cy="616123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61" name="מלבן 60"/>
          <p:cNvSpPr/>
          <p:nvPr/>
        </p:nvSpPr>
        <p:spPr bwMode="gray">
          <a:xfrm>
            <a:off x="4717392" y="5261151"/>
            <a:ext cx="746357" cy="616123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62" name="מלבן 61"/>
          <p:cNvSpPr/>
          <p:nvPr/>
        </p:nvSpPr>
        <p:spPr>
          <a:xfrm>
            <a:off x="1367565" y="5109280"/>
            <a:ext cx="923187" cy="35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dirty="0">
                <a:solidFill>
                  <a:srgbClr val="000000"/>
                </a:solidFill>
              </a:rPr>
              <a:t>Azure IoT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dirty="0">
                <a:solidFill>
                  <a:srgbClr val="000000"/>
                </a:solidFill>
              </a:rPr>
              <a:t>Hub</a:t>
            </a:r>
            <a:endParaRPr lang="he-IL" sz="800" dirty="0">
              <a:solidFill>
                <a:srgbClr val="000000"/>
              </a:solidFill>
            </a:endParaRPr>
          </a:p>
        </p:txBody>
      </p:sp>
      <p:sp>
        <p:nvSpPr>
          <p:cNvPr id="63" name="מלבן 62"/>
          <p:cNvSpPr/>
          <p:nvPr/>
        </p:nvSpPr>
        <p:spPr>
          <a:xfrm>
            <a:off x="2554348" y="4232167"/>
            <a:ext cx="179831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Pipeline and ingestion layer</a:t>
            </a:r>
            <a:endParaRPr lang="he-IL" sz="800" dirty="0"/>
          </a:p>
        </p:txBody>
      </p:sp>
      <p:sp>
        <p:nvSpPr>
          <p:cNvPr id="64" name="מלבן 63"/>
          <p:cNvSpPr/>
          <p:nvPr/>
        </p:nvSpPr>
        <p:spPr>
          <a:xfrm>
            <a:off x="2550307" y="4636073"/>
            <a:ext cx="17010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Business Analytics &amp; intelligence Layer</a:t>
            </a:r>
            <a:endParaRPr lang="he-IL" sz="800" dirty="0"/>
          </a:p>
        </p:txBody>
      </p:sp>
      <p:sp>
        <p:nvSpPr>
          <p:cNvPr id="65" name="מלבן 64"/>
          <p:cNvSpPr/>
          <p:nvPr/>
        </p:nvSpPr>
        <p:spPr>
          <a:xfrm>
            <a:off x="2554347" y="5273540"/>
            <a:ext cx="200705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Database Layer</a:t>
            </a:r>
            <a:endParaRPr lang="he-IL" sz="800" dirty="0"/>
          </a:p>
        </p:txBody>
      </p:sp>
      <p:sp>
        <p:nvSpPr>
          <p:cNvPr id="66" name="מלבן 65"/>
          <p:cNvSpPr/>
          <p:nvPr/>
        </p:nvSpPr>
        <p:spPr>
          <a:xfrm>
            <a:off x="2554347" y="5757624"/>
            <a:ext cx="200705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Object storage Layer</a:t>
            </a:r>
            <a:endParaRPr lang="he-IL" sz="800" dirty="0"/>
          </a:p>
        </p:txBody>
      </p:sp>
      <p:sp>
        <p:nvSpPr>
          <p:cNvPr id="67" name="מלבן 66"/>
          <p:cNvSpPr/>
          <p:nvPr/>
        </p:nvSpPr>
        <p:spPr>
          <a:xfrm>
            <a:off x="4705521" y="4468443"/>
            <a:ext cx="7700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Web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</a:rPr>
              <a:t>Layer</a:t>
            </a:r>
            <a:endParaRPr lang="he-IL" sz="800" dirty="0"/>
          </a:p>
        </p:txBody>
      </p:sp>
      <p:sp>
        <p:nvSpPr>
          <p:cNvPr id="68" name="מלבן 67"/>
          <p:cNvSpPr/>
          <p:nvPr/>
        </p:nvSpPr>
        <p:spPr>
          <a:xfrm>
            <a:off x="4723477" y="5410939"/>
            <a:ext cx="75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Application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</a:rPr>
              <a:t>Layer</a:t>
            </a:r>
            <a:endParaRPr lang="he-IL" sz="800" dirty="0"/>
          </a:p>
        </p:txBody>
      </p:sp>
      <p:cxnSp>
        <p:nvCxnSpPr>
          <p:cNvPr id="69" name="מחבר מרפקי 68"/>
          <p:cNvCxnSpPr>
            <a:stCxn id="60" idx="3"/>
            <a:endCxn id="61" idx="3"/>
          </p:cNvCxnSpPr>
          <p:nvPr/>
        </p:nvCxnSpPr>
        <p:spPr>
          <a:xfrm flipH="1">
            <a:off x="5463749" y="4636732"/>
            <a:ext cx="6085" cy="932481"/>
          </a:xfrm>
          <a:prstGeom prst="bentConnector3">
            <a:avLst>
              <a:gd name="adj1" fmla="val -3756779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מחבר מרפקי 69"/>
          <p:cNvCxnSpPr>
            <a:stCxn id="61" idx="1"/>
            <a:endCxn id="58" idx="3"/>
          </p:cNvCxnSpPr>
          <p:nvPr/>
        </p:nvCxnSpPr>
        <p:spPr>
          <a:xfrm rot="10800000">
            <a:off x="4348194" y="5376779"/>
            <a:ext cx="369198" cy="192435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מחבר מרפקי 70"/>
          <p:cNvCxnSpPr>
            <a:stCxn id="54" idx="3"/>
            <a:endCxn id="56" idx="1"/>
          </p:cNvCxnSpPr>
          <p:nvPr/>
        </p:nvCxnSpPr>
        <p:spPr>
          <a:xfrm flipV="1">
            <a:off x="2274988" y="4361094"/>
            <a:ext cx="279360" cy="769888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מחבר מרפקי 71"/>
          <p:cNvCxnSpPr>
            <a:stCxn id="54" idx="3"/>
            <a:endCxn id="57" idx="1"/>
          </p:cNvCxnSpPr>
          <p:nvPr/>
        </p:nvCxnSpPr>
        <p:spPr>
          <a:xfrm flipV="1">
            <a:off x="2274988" y="4868936"/>
            <a:ext cx="279360" cy="262046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מחבר מרפקי 72"/>
          <p:cNvCxnSpPr>
            <a:stCxn id="54" idx="3"/>
            <a:endCxn id="58" idx="1"/>
          </p:cNvCxnSpPr>
          <p:nvPr/>
        </p:nvCxnSpPr>
        <p:spPr>
          <a:xfrm>
            <a:off x="2274988" y="5130982"/>
            <a:ext cx="279360" cy="245796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מחבר מרפקי 73"/>
          <p:cNvCxnSpPr>
            <a:stCxn id="54" idx="3"/>
            <a:endCxn id="59" idx="1"/>
          </p:cNvCxnSpPr>
          <p:nvPr/>
        </p:nvCxnSpPr>
        <p:spPr>
          <a:xfrm>
            <a:off x="2274988" y="5130982"/>
            <a:ext cx="279360" cy="753639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4" descr="תוצאת תמונה עבור iot device icon&quot;"/>
          <p:cNvPicPr preferRelativeResize="0">
            <a:picLocks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86" y="133130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תוצאת תמונה עבור iot device icon&quot;"/>
          <p:cNvPicPr preferRelativeResize="0">
            <a:picLocks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193" y="133130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מחבר מרפקי 76"/>
          <p:cNvCxnSpPr>
            <a:stCxn id="76" idx="2"/>
            <a:endCxn id="52" idx="0"/>
          </p:cNvCxnSpPr>
          <p:nvPr/>
        </p:nvCxnSpPr>
        <p:spPr>
          <a:xfrm rot="5400000">
            <a:off x="3232635" y="1558904"/>
            <a:ext cx="304159" cy="568959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מחבר מרפקי 77"/>
          <p:cNvCxnSpPr>
            <a:stCxn id="75" idx="2"/>
            <a:endCxn id="52" idx="0"/>
          </p:cNvCxnSpPr>
          <p:nvPr/>
        </p:nvCxnSpPr>
        <p:spPr>
          <a:xfrm rot="16200000" flipH="1">
            <a:off x="2744581" y="1639809"/>
            <a:ext cx="304159" cy="407148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מלבן 78"/>
          <p:cNvSpPr/>
          <p:nvPr/>
        </p:nvSpPr>
        <p:spPr>
          <a:xfrm>
            <a:off x="1235560" y="1325524"/>
            <a:ext cx="7601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000000"/>
                </a:solidFill>
              </a:rPr>
              <a:t>Endpoints</a:t>
            </a:r>
            <a:endParaRPr lang="he-IL" sz="800" b="1" dirty="0"/>
          </a:p>
        </p:txBody>
      </p:sp>
      <p:cxnSp>
        <p:nvCxnSpPr>
          <p:cNvPr id="80" name="מחבר מרפקי 79"/>
          <p:cNvCxnSpPr>
            <a:endCxn id="49" idx="0"/>
          </p:cNvCxnSpPr>
          <p:nvPr/>
        </p:nvCxnSpPr>
        <p:spPr>
          <a:xfrm>
            <a:off x="4373569" y="1575787"/>
            <a:ext cx="1017211" cy="416872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מלבן 81"/>
          <p:cNvSpPr/>
          <p:nvPr/>
        </p:nvSpPr>
        <p:spPr>
          <a:xfrm>
            <a:off x="1372075" y="4235650"/>
            <a:ext cx="990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solidFill>
                  <a:srgbClr val="000000"/>
                </a:solidFill>
              </a:rPr>
              <a:t>IoT Interface </a:t>
            </a:r>
          </a:p>
          <a:p>
            <a:pPr algn="ctr"/>
            <a:r>
              <a:rPr lang="en-US" sz="800" b="1" dirty="0">
                <a:solidFill>
                  <a:srgbClr val="000000"/>
                </a:solidFill>
              </a:rPr>
              <a:t>Layer</a:t>
            </a:r>
          </a:p>
          <a:p>
            <a:endParaRPr lang="he-IL" sz="800" b="1" dirty="0"/>
          </a:p>
        </p:txBody>
      </p:sp>
      <p:pic>
        <p:nvPicPr>
          <p:cNvPr id="84" name="תמונה 83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91" y="2311882"/>
            <a:ext cx="433835" cy="396000"/>
          </a:xfrm>
          <a:prstGeom prst="rect">
            <a:avLst/>
          </a:prstGeom>
        </p:spPr>
      </p:pic>
      <p:pic>
        <p:nvPicPr>
          <p:cNvPr id="85" name="תמונה 84"/>
          <p:cNvPicPr preferRelativeResize="0">
            <a:picLocks/>
          </p:cNvPicPr>
          <p:nvPr/>
        </p:nvPicPr>
        <p:blipFill rotWithShape="1">
          <a:blip r:embed="rId4"/>
          <a:srcRect r="53903"/>
          <a:stretch/>
        </p:blipFill>
        <p:spPr>
          <a:xfrm>
            <a:off x="276304" y="4455542"/>
            <a:ext cx="432000" cy="432000"/>
          </a:xfrm>
          <a:prstGeom prst="rect">
            <a:avLst/>
          </a:prstGeom>
        </p:spPr>
      </p:pic>
      <p:sp>
        <p:nvSpPr>
          <p:cNvPr id="86" name="ענן 85"/>
          <p:cNvSpPr/>
          <p:nvPr/>
        </p:nvSpPr>
        <p:spPr bwMode="gray">
          <a:xfrm>
            <a:off x="93983" y="4328670"/>
            <a:ext cx="769642" cy="998929"/>
          </a:xfrm>
          <a:prstGeom prst="cloud">
            <a:avLst/>
          </a:prstGeom>
          <a:noFill/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88" name="מלבן 87"/>
          <p:cNvSpPr/>
          <p:nvPr/>
        </p:nvSpPr>
        <p:spPr>
          <a:xfrm>
            <a:off x="166522" y="4844115"/>
            <a:ext cx="576467" cy="386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Azure 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900" dirty="0">
                <a:solidFill>
                  <a:srgbClr val="000000"/>
                </a:solidFill>
              </a:rPr>
              <a:t>AD</a:t>
            </a:r>
            <a:endParaRPr lang="he-IL" sz="900" dirty="0">
              <a:solidFill>
                <a:srgbClr val="000000"/>
              </a:solidFill>
            </a:endParaRPr>
          </a:p>
        </p:txBody>
      </p:sp>
      <p:cxnSp>
        <p:nvCxnSpPr>
          <p:cNvPr id="89" name="מחבר מרפקי 88"/>
          <p:cNvCxnSpPr>
            <a:stCxn id="86" idx="0"/>
            <a:endCxn id="32" idx="1"/>
          </p:cNvCxnSpPr>
          <p:nvPr/>
        </p:nvCxnSpPr>
        <p:spPr>
          <a:xfrm flipV="1">
            <a:off x="862984" y="4594516"/>
            <a:ext cx="269442" cy="233619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מחבר חץ ישר 92"/>
          <p:cNvCxnSpPr>
            <a:stCxn id="84" idx="2"/>
            <a:endCxn id="86" idx="3"/>
          </p:cNvCxnSpPr>
          <p:nvPr/>
        </p:nvCxnSpPr>
        <p:spPr>
          <a:xfrm>
            <a:off x="465509" y="2707882"/>
            <a:ext cx="13295" cy="167790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מלבן 80"/>
          <p:cNvSpPr/>
          <p:nvPr/>
        </p:nvSpPr>
        <p:spPr>
          <a:xfrm>
            <a:off x="1236116" y="2118843"/>
            <a:ext cx="68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000000"/>
                </a:solidFill>
              </a:rPr>
              <a:t>Edge </a:t>
            </a:r>
          </a:p>
          <a:p>
            <a:r>
              <a:rPr lang="en-US" sz="800" b="1" dirty="0">
                <a:solidFill>
                  <a:srgbClr val="000000"/>
                </a:solidFill>
              </a:rPr>
              <a:t>Gateway</a:t>
            </a:r>
            <a:endParaRPr lang="he-IL" sz="800" b="1" dirty="0"/>
          </a:p>
        </p:txBody>
      </p:sp>
      <p:sp>
        <p:nvSpPr>
          <p:cNvPr id="83" name="Oval 37">
            <a:extLst>
              <a:ext uri="{FF2B5EF4-FFF2-40B4-BE49-F238E27FC236}">
                <a16:creationId xmlns:a16="http://schemas.microsoft.com/office/drawing/2014/main" id="{703F11A9-BAC5-47E8-9816-800E98993B12}"/>
              </a:ext>
            </a:extLst>
          </p:cNvPr>
          <p:cNvSpPr/>
          <p:nvPr/>
        </p:nvSpPr>
        <p:spPr bwMode="gray">
          <a:xfrm>
            <a:off x="10033790" y="4647814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53" name="מלבן מעוגל 52"/>
          <p:cNvSpPr/>
          <p:nvPr/>
        </p:nvSpPr>
        <p:spPr bwMode="gray">
          <a:xfrm>
            <a:off x="2351029" y="2833624"/>
            <a:ext cx="1527202" cy="863149"/>
          </a:xfrm>
          <a:prstGeom prst="roundRect">
            <a:avLst/>
          </a:prstGeom>
          <a:noFill/>
          <a:ln w="0">
            <a:solidFill>
              <a:srgbClr val="00ACED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97" name="Oval 34">
            <a:extLst>
              <a:ext uri="{FF2B5EF4-FFF2-40B4-BE49-F238E27FC236}">
                <a16:creationId xmlns:a16="http://schemas.microsoft.com/office/drawing/2014/main" id="{8BD51253-CF8B-498A-A165-5D4EDE689D3E}"/>
              </a:ext>
            </a:extLst>
          </p:cNvPr>
          <p:cNvSpPr/>
          <p:nvPr/>
        </p:nvSpPr>
        <p:spPr bwMode="gray">
          <a:xfrm>
            <a:off x="10031148" y="4629694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98" name="תמונה 97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92779" y="2061397"/>
            <a:ext cx="396000" cy="396000"/>
          </a:xfrm>
          <a:prstGeom prst="rect">
            <a:avLst/>
          </a:prstGeom>
        </p:spPr>
      </p:pic>
      <p:sp>
        <p:nvSpPr>
          <p:cNvPr id="99" name="מלבן 98"/>
          <p:cNvSpPr/>
          <p:nvPr/>
        </p:nvSpPr>
        <p:spPr>
          <a:xfrm>
            <a:off x="4877677" y="2450681"/>
            <a:ext cx="1045035" cy="434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Tenable Vulnerability Scanning</a:t>
            </a:r>
            <a:endParaRPr lang="he-IL" sz="700" dirty="0">
              <a:solidFill>
                <a:srgbClr val="000000"/>
              </a:solidFill>
            </a:endParaRPr>
          </a:p>
        </p:txBody>
      </p:sp>
      <p:sp>
        <p:nvSpPr>
          <p:cNvPr id="49" name="מלבן מעוגל 48"/>
          <p:cNvSpPr/>
          <p:nvPr/>
        </p:nvSpPr>
        <p:spPr bwMode="gray">
          <a:xfrm>
            <a:off x="4882295" y="1992659"/>
            <a:ext cx="1016969" cy="845045"/>
          </a:xfrm>
          <a:prstGeom prst="roundRect">
            <a:avLst/>
          </a:prstGeom>
          <a:noFill/>
          <a:ln w="0">
            <a:solidFill>
              <a:srgbClr val="00ACED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100" name="Oval 21">
            <a:extLst>
              <a:ext uri="{FF2B5EF4-FFF2-40B4-BE49-F238E27FC236}">
                <a16:creationId xmlns:a16="http://schemas.microsoft.com/office/drawing/2014/main" id="{962047E7-A445-4DA8-ACE9-B9EE3CDBE905}"/>
              </a:ext>
            </a:extLst>
          </p:cNvPr>
          <p:cNvSpPr/>
          <p:nvPr/>
        </p:nvSpPr>
        <p:spPr bwMode="gray">
          <a:xfrm>
            <a:off x="4884806" y="1907944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01" name="מחבר מרפקי 100"/>
          <p:cNvCxnSpPr>
            <a:stCxn id="56" idx="3"/>
            <a:endCxn id="60" idx="1"/>
          </p:cNvCxnSpPr>
          <p:nvPr/>
        </p:nvCxnSpPr>
        <p:spPr>
          <a:xfrm>
            <a:off x="4352664" y="4361094"/>
            <a:ext cx="370813" cy="275638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מחבר חץ ישר 102"/>
          <p:cNvCxnSpPr>
            <a:stCxn id="58" idx="0"/>
            <a:endCxn id="57" idx="2"/>
          </p:cNvCxnSpPr>
          <p:nvPr/>
        </p:nvCxnSpPr>
        <p:spPr>
          <a:xfrm flipV="1">
            <a:off x="3451271" y="5072383"/>
            <a:ext cx="0" cy="10094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תמונה 103" descr="תוצאת תמונה עבור Azure Advanced Threat Protection icon&quot;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906" y="5908313"/>
            <a:ext cx="548094" cy="41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מלבן 104"/>
          <p:cNvSpPr/>
          <p:nvPr/>
        </p:nvSpPr>
        <p:spPr>
          <a:xfrm>
            <a:off x="6288961" y="6320206"/>
            <a:ext cx="1052945" cy="32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Azure Advanced Threat Protection</a:t>
            </a:r>
            <a:endParaRPr lang="he-IL" sz="700" dirty="0">
              <a:solidFill>
                <a:srgbClr val="000000"/>
              </a:solidFill>
            </a:endParaRPr>
          </a:p>
        </p:txBody>
      </p:sp>
      <p:pic>
        <p:nvPicPr>
          <p:cNvPr id="106" name="Picture 7">
            <a:extLst>
              <a:ext uri="{FF2B5EF4-FFF2-40B4-BE49-F238E27FC236}">
                <a16:creationId xmlns:a16="http://schemas.microsoft.com/office/drawing/2014/main" id="{532AE6A2-DAA0-4ECE-9774-78897EA0064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328" y="5932093"/>
            <a:ext cx="602751" cy="364246"/>
          </a:xfrm>
          <a:prstGeom prst="rect">
            <a:avLst/>
          </a:prstGeom>
        </p:spPr>
      </p:pic>
      <p:sp>
        <p:nvSpPr>
          <p:cNvPr id="108" name="מלבן 107"/>
          <p:cNvSpPr/>
          <p:nvPr/>
        </p:nvSpPr>
        <p:spPr>
          <a:xfrm>
            <a:off x="7149044" y="6320206"/>
            <a:ext cx="861899" cy="32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Azure Security center</a:t>
            </a:r>
            <a:endParaRPr lang="he-IL" sz="700" dirty="0">
              <a:solidFill>
                <a:srgbClr val="000000"/>
              </a:solidFill>
            </a:endParaRPr>
          </a:p>
        </p:txBody>
      </p:sp>
      <p:sp>
        <p:nvSpPr>
          <p:cNvPr id="110" name="מלבן 109"/>
          <p:cNvSpPr/>
          <p:nvPr/>
        </p:nvSpPr>
        <p:spPr>
          <a:xfrm>
            <a:off x="7818081" y="6320206"/>
            <a:ext cx="687826" cy="32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Azure Policy</a:t>
            </a:r>
            <a:endParaRPr lang="he-IL" sz="700" dirty="0">
              <a:solidFill>
                <a:srgbClr val="000000"/>
              </a:solidFill>
            </a:endParaRPr>
          </a:p>
        </p:txBody>
      </p:sp>
      <p:cxnSp>
        <p:nvCxnSpPr>
          <p:cNvPr id="111" name="מחבר מרפקי 110"/>
          <p:cNvCxnSpPr>
            <a:stCxn id="46" idx="3"/>
            <a:endCxn id="48" idx="3"/>
          </p:cNvCxnSpPr>
          <p:nvPr/>
        </p:nvCxnSpPr>
        <p:spPr>
          <a:xfrm flipH="1" flipV="1">
            <a:off x="9461217" y="2914890"/>
            <a:ext cx="172021" cy="2340297"/>
          </a:xfrm>
          <a:prstGeom prst="bentConnector3">
            <a:avLst>
              <a:gd name="adj1" fmla="val -132891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מלבן 115"/>
          <p:cNvSpPr/>
          <p:nvPr/>
        </p:nvSpPr>
        <p:spPr>
          <a:xfrm>
            <a:off x="7350709" y="3214854"/>
            <a:ext cx="861899" cy="32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Azure Security center</a:t>
            </a:r>
            <a:endParaRPr lang="he-IL" sz="700" dirty="0">
              <a:solidFill>
                <a:srgbClr val="000000"/>
              </a:solidFill>
            </a:endParaRPr>
          </a:p>
        </p:txBody>
      </p:sp>
      <p:sp>
        <p:nvSpPr>
          <p:cNvPr id="117" name="מלבן מעוגל 116"/>
          <p:cNvSpPr/>
          <p:nvPr/>
        </p:nvSpPr>
        <p:spPr bwMode="gray">
          <a:xfrm>
            <a:off x="7412065" y="1329451"/>
            <a:ext cx="699869" cy="2218964"/>
          </a:xfrm>
          <a:prstGeom prst="roundRect">
            <a:avLst>
              <a:gd name="adj" fmla="val 31698"/>
            </a:avLst>
          </a:prstGeom>
          <a:noFill/>
          <a:ln w="0">
            <a:solidFill>
              <a:schemeClr val="tx1"/>
            </a:solidFill>
            <a:prstDash val="lgDashDot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900" dirty="0">
              <a:solidFill>
                <a:srgbClr val="000000"/>
              </a:solidFill>
            </a:endParaRPr>
          </a:p>
        </p:txBody>
      </p:sp>
      <p:sp>
        <p:nvSpPr>
          <p:cNvPr id="119" name="מלבן 118"/>
          <p:cNvSpPr/>
          <p:nvPr/>
        </p:nvSpPr>
        <p:spPr>
          <a:xfrm>
            <a:off x="6080130" y="1583309"/>
            <a:ext cx="861899" cy="312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Application Gateway</a:t>
            </a:r>
            <a:endParaRPr lang="he-IL" sz="700" dirty="0">
              <a:solidFill>
                <a:srgbClr val="000000"/>
              </a:solidFill>
            </a:endParaRPr>
          </a:p>
        </p:txBody>
      </p:sp>
      <p:pic>
        <p:nvPicPr>
          <p:cNvPr id="113" name="תמונה 112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201939" y="3977646"/>
            <a:ext cx="396000" cy="360000"/>
          </a:xfrm>
          <a:prstGeom prst="rect">
            <a:avLst/>
          </a:prstGeom>
        </p:spPr>
      </p:pic>
      <p:pic>
        <p:nvPicPr>
          <p:cNvPr id="10" name="תמונה 9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793614" y="3977646"/>
            <a:ext cx="360000" cy="360000"/>
          </a:xfrm>
          <a:prstGeom prst="rect">
            <a:avLst/>
          </a:prstGeom>
        </p:spPr>
      </p:pic>
      <p:pic>
        <p:nvPicPr>
          <p:cNvPr id="11" name="תמונה 10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425327" y="4902579"/>
            <a:ext cx="360000" cy="360000"/>
          </a:xfrm>
          <a:prstGeom prst="rect">
            <a:avLst/>
          </a:prstGeom>
        </p:spPr>
      </p:pic>
      <p:pic>
        <p:nvPicPr>
          <p:cNvPr id="12" name="תמונה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26425" y="3950104"/>
            <a:ext cx="348465" cy="396294"/>
          </a:xfrm>
          <a:prstGeom prst="rect">
            <a:avLst/>
          </a:prstGeom>
        </p:spPr>
      </p:pic>
      <p:pic>
        <p:nvPicPr>
          <p:cNvPr id="13" name="תמונה 12"/>
          <p:cNvPicPr preferRelativeResize="0">
            <a:picLocks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7538" y="2156135"/>
            <a:ext cx="360000" cy="360000"/>
          </a:xfrm>
          <a:prstGeom prst="rect">
            <a:avLst/>
          </a:prstGeom>
        </p:spPr>
      </p:pic>
      <p:sp>
        <p:nvSpPr>
          <p:cNvPr id="114" name="מלבן 113"/>
          <p:cNvSpPr/>
          <p:nvPr/>
        </p:nvSpPr>
        <p:spPr>
          <a:xfrm>
            <a:off x="3626097" y="2450231"/>
            <a:ext cx="759209" cy="32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Time series data</a:t>
            </a:r>
            <a:endParaRPr lang="he-IL" sz="700" dirty="0">
              <a:solidFill>
                <a:srgbClr val="000000"/>
              </a:solidFill>
            </a:endParaRPr>
          </a:p>
        </p:txBody>
      </p:sp>
      <p:pic>
        <p:nvPicPr>
          <p:cNvPr id="15" name="תמונה 14"/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5506640" y="3466488"/>
            <a:ext cx="360000" cy="360000"/>
          </a:xfrm>
          <a:prstGeom prst="rect">
            <a:avLst/>
          </a:prstGeom>
        </p:spPr>
      </p:pic>
      <p:sp>
        <p:nvSpPr>
          <p:cNvPr id="120" name="מלבן 119"/>
          <p:cNvSpPr/>
          <p:nvPr/>
        </p:nvSpPr>
        <p:spPr>
          <a:xfrm>
            <a:off x="5293315" y="3826042"/>
            <a:ext cx="759209" cy="198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Event Hub</a:t>
            </a:r>
            <a:endParaRPr lang="he-IL" sz="700" dirty="0">
              <a:solidFill>
                <a:srgbClr val="000000"/>
              </a:solidFill>
            </a:endParaRPr>
          </a:p>
        </p:txBody>
      </p:sp>
      <p:cxnSp>
        <p:nvCxnSpPr>
          <p:cNvPr id="121" name="מחבר מרפקי 120"/>
          <p:cNvCxnSpPr>
            <a:cxnSpLocks/>
            <a:stCxn id="51" idx="3"/>
            <a:endCxn id="15" idx="1"/>
          </p:cNvCxnSpPr>
          <p:nvPr/>
        </p:nvCxnSpPr>
        <p:spPr>
          <a:xfrm>
            <a:off x="4315968" y="2417934"/>
            <a:ext cx="1190672" cy="1228554"/>
          </a:xfrm>
          <a:prstGeom prst="bentConnector3">
            <a:avLst>
              <a:gd name="adj1" fmla="val 40965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מחבר מרפקי 121"/>
          <p:cNvCxnSpPr>
            <a:cxnSpLocks/>
            <a:stCxn id="15" idx="3"/>
            <a:endCxn id="47" idx="1"/>
          </p:cNvCxnSpPr>
          <p:nvPr/>
        </p:nvCxnSpPr>
        <p:spPr>
          <a:xfrm>
            <a:off x="5866640" y="3646488"/>
            <a:ext cx="475850" cy="579578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מלבן 122"/>
          <p:cNvSpPr/>
          <p:nvPr/>
        </p:nvSpPr>
        <p:spPr>
          <a:xfrm>
            <a:off x="2581306" y="2450231"/>
            <a:ext cx="1141007" cy="32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Stream Analytics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Real time analytics</a:t>
            </a:r>
            <a:endParaRPr lang="he-IL" sz="700" dirty="0">
              <a:solidFill>
                <a:srgbClr val="000000"/>
              </a:solidFill>
            </a:endParaRPr>
          </a:p>
        </p:txBody>
      </p:sp>
      <p:sp>
        <p:nvSpPr>
          <p:cNvPr id="87" name="מלבן 86"/>
          <p:cNvSpPr/>
          <p:nvPr/>
        </p:nvSpPr>
        <p:spPr>
          <a:xfrm>
            <a:off x="6514931" y="4381297"/>
            <a:ext cx="7207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rgbClr val="000000"/>
                </a:solidFill>
              </a:rPr>
              <a:t>Big Data</a:t>
            </a:r>
          </a:p>
          <a:p>
            <a:pPr algn="ctr"/>
            <a:r>
              <a:rPr lang="en-US" sz="700" dirty="0">
                <a:solidFill>
                  <a:srgbClr val="000000"/>
                </a:solidFill>
              </a:rPr>
              <a:t> stores</a:t>
            </a:r>
            <a:endParaRPr lang="he-IL" sz="700" dirty="0">
              <a:solidFill>
                <a:srgbClr val="000000"/>
              </a:solidFill>
            </a:endParaRPr>
          </a:p>
        </p:txBody>
      </p:sp>
      <p:sp>
        <p:nvSpPr>
          <p:cNvPr id="90" name="מלבן 89"/>
          <p:cNvSpPr/>
          <p:nvPr/>
        </p:nvSpPr>
        <p:spPr>
          <a:xfrm>
            <a:off x="7694517" y="4381297"/>
            <a:ext cx="518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00" dirty="0">
                <a:solidFill>
                  <a:srgbClr val="000000"/>
                </a:solidFill>
              </a:rPr>
              <a:t>Data </a:t>
            </a:r>
          </a:p>
          <a:p>
            <a:pPr algn="ctr"/>
            <a:r>
              <a:rPr lang="en-US" sz="700" dirty="0">
                <a:solidFill>
                  <a:srgbClr val="000000"/>
                </a:solidFill>
              </a:rPr>
              <a:t>Factory</a:t>
            </a:r>
            <a:endParaRPr lang="he-IL" sz="700" dirty="0">
              <a:solidFill>
                <a:srgbClr val="000000"/>
              </a:solidFill>
            </a:endParaRPr>
          </a:p>
        </p:txBody>
      </p:sp>
      <p:sp>
        <p:nvSpPr>
          <p:cNvPr id="91" name="מלבן 90"/>
          <p:cNvSpPr/>
          <p:nvPr/>
        </p:nvSpPr>
        <p:spPr>
          <a:xfrm>
            <a:off x="8345467" y="4344330"/>
            <a:ext cx="1166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</a:rPr>
              <a:t>Machine Learning</a:t>
            </a:r>
          </a:p>
          <a:p>
            <a:r>
              <a:rPr lang="en-US" sz="700" dirty="0">
                <a:solidFill>
                  <a:srgbClr val="000000"/>
                </a:solidFill>
              </a:rPr>
              <a:t> (Anomaly Detection)</a:t>
            </a:r>
            <a:endParaRPr lang="he-IL" sz="700" dirty="0">
              <a:solidFill>
                <a:srgbClr val="000000"/>
              </a:solidFill>
            </a:endParaRPr>
          </a:p>
        </p:txBody>
      </p:sp>
      <p:sp>
        <p:nvSpPr>
          <p:cNvPr id="92" name="מלבן 91"/>
          <p:cNvSpPr/>
          <p:nvPr/>
        </p:nvSpPr>
        <p:spPr>
          <a:xfrm>
            <a:off x="8247717" y="5254833"/>
            <a:ext cx="86616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</a:rPr>
              <a:t>Azure Insights</a:t>
            </a:r>
            <a:br>
              <a:rPr lang="en-US" sz="700" dirty="0">
                <a:solidFill>
                  <a:srgbClr val="000000"/>
                </a:solidFill>
              </a:rPr>
            </a:br>
            <a:r>
              <a:rPr lang="en-US" sz="700" dirty="0">
                <a:solidFill>
                  <a:srgbClr val="000000"/>
                </a:solidFill>
              </a:rPr>
              <a:t>(Monitoring and telemetry)</a:t>
            </a:r>
            <a:endParaRPr lang="he-IL" sz="700" dirty="0">
              <a:solidFill>
                <a:srgbClr val="000000"/>
              </a:solidFill>
            </a:endParaRPr>
          </a:p>
        </p:txBody>
      </p:sp>
      <p:sp>
        <p:nvSpPr>
          <p:cNvPr id="124" name="Oval 37">
            <a:extLst>
              <a:ext uri="{FF2B5EF4-FFF2-40B4-BE49-F238E27FC236}">
                <a16:creationId xmlns:a16="http://schemas.microsoft.com/office/drawing/2014/main" id="{703F11A9-BAC5-47E8-9816-800E98993B12}"/>
              </a:ext>
            </a:extLst>
          </p:cNvPr>
          <p:cNvSpPr/>
          <p:nvPr/>
        </p:nvSpPr>
        <p:spPr bwMode="gray">
          <a:xfrm>
            <a:off x="6264021" y="3759785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2848A2-B08E-43D9-9440-826CC73B451F}"/>
              </a:ext>
            </a:extLst>
          </p:cNvPr>
          <p:cNvSpPr txBox="1"/>
          <p:nvPr/>
        </p:nvSpPr>
        <p:spPr>
          <a:xfrm>
            <a:off x="6331058" y="3793346"/>
            <a:ext cx="73738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spcBef>
                <a:spcPts val="200"/>
              </a:spcBef>
              <a:buSzPct val="100000"/>
            </a:pPr>
            <a:r>
              <a:rPr lang="en-US" sz="800" b="1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126" name="תמונה 125" descr="תוצאת תמונה עבור Azure Functions icon&quot;"/>
          <p:cNvPicPr preferRelativeResize="0"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317" y="216260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מלבן 126"/>
          <p:cNvSpPr/>
          <p:nvPr/>
        </p:nvSpPr>
        <p:spPr>
          <a:xfrm>
            <a:off x="1953073" y="2454430"/>
            <a:ext cx="759209" cy="312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Azure functions</a:t>
            </a:r>
            <a:endParaRPr lang="he-IL" sz="700" dirty="0">
              <a:solidFill>
                <a:srgbClr val="000000"/>
              </a:solidFill>
            </a:endParaRPr>
          </a:p>
        </p:txBody>
      </p:sp>
      <p:pic>
        <p:nvPicPr>
          <p:cNvPr id="95" name="תמונה 94"/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9108663" y="4902579"/>
            <a:ext cx="360000" cy="360000"/>
          </a:xfrm>
          <a:prstGeom prst="rect">
            <a:avLst/>
          </a:prstGeom>
        </p:spPr>
      </p:pic>
      <p:sp>
        <p:nvSpPr>
          <p:cNvPr id="128" name="מלבן 127"/>
          <p:cNvSpPr/>
          <p:nvPr/>
        </p:nvSpPr>
        <p:spPr>
          <a:xfrm>
            <a:off x="8932734" y="5301098"/>
            <a:ext cx="7118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rgbClr val="000000"/>
                </a:solidFill>
              </a:rPr>
              <a:t>Azure SquaredUp </a:t>
            </a:r>
            <a:endParaRPr lang="he-IL" sz="700" dirty="0">
              <a:solidFill>
                <a:srgbClr val="000000"/>
              </a:solidFill>
            </a:endParaRPr>
          </a:p>
        </p:txBody>
      </p:sp>
      <p:pic>
        <p:nvPicPr>
          <p:cNvPr id="129" name="תמונה 1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62686" y="3941808"/>
            <a:ext cx="422557" cy="431677"/>
          </a:xfrm>
          <a:prstGeom prst="rect">
            <a:avLst/>
          </a:prstGeom>
        </p:spPr>
      </p:pic>
      <p:sp>
        <p:nvSpPr>
          <p:cNvPr id="132" name="מלבן 131"/>
          <p:cNvSpPr/>
          <p:nvPr/>
        </p:nvSpPr>
        <p:spPr>
          <a:xfrm>
            <a:off x="3110192" y="3429791"/>
            <a:ext cx="780115" cy="32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Azure IoT 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Hub</a:t>
            </a:r>
            <a:endParaRPr lang="he-IL" sz="700" dirty="0">
              <a:solidFill>
                <a:srgbClr val="000000"/>
              </a:solidFill>
            </a:endParaRPr>
          </a:p>
        </p:txBody>
      </p:sp>
      <p:pic>
        <p:nvPicPr>
          <p:cNvPr id="133" name="תמונה 132"/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2673061" y="3059282"/>
            <a:ext cx="360000" cy="360000"/>
          </a:xfrm>
          <a:prstGeom prst="rect">
            <a:avLst/>
          </a:prstGeom>
        </p:spPr>
      </p:pic>
      <p:sp>
        <p:nvSpPr>
          <p:cNvPr id="139" name="מלבן 138"/>
          <p:cNvSpPr/>
          <p:nvPr/>
        </p:nvSpPr>
        <p:spPr>
          <a:xfrm>
            <a:off x="2481231" y="3433990"/>
            <a:ext cx="780115" cy="312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Azure Reactor</a:t>
            </a:r>
            <a:endParaRPr lang="he-IL" sz="700" dirty="0">
              <a:solidFill>
                <a:srgbClr val="000000"/>
              </a:solidFill>
            </a:endParaRPr>
          </a:p>
        </p:txBody>
      </p:sp>
      <p:cxnSp>
        <p:nvCxnSpPr>
          <p:cNvPr id="140" name="מחבר מרפקי 139"/>
          <p:cNvCxnSpPr>
            <a:cxnSpLocks/>
            <a:endCxn id="53" idx="0"/>
          </p:cNvCxnSpPr>
          <p:nvPr/>
        </p:nvCxnSpPr>
        <p:spPr>
          <a:xfrm rot="5400000">
            <a:off x="3027021" y="2746014"/>
            <a:ext cx="175220" cy="1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מחבר חץ ישר 142"/>
          <p:cNvCxnSpPr/>
          <p:nvPr/>
        </p:nvCxnSpPr>
        <p:spPr>
          <a:xfrm flipV="1">
            <a:off x="4295384" y="2255322"/>
            <a:ext cx="562023" cy="407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תמונה 145"/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6638585" y="4932957"/>
            <a:ext cx="360000" cy="360000"/>
          </a:xfrm>
          <a:prstGeom prst="rect">
            <a:avLst/>
          </a:prstGeom>
        </p:spPr>
      </p:pic>
      <p:sp>
        <p:nvSpPr>
          <p:cNvPr id="148" name="מלבן 147"/>
          <p:cNvSpPr/>
          <p:nvPr/>
        </p:nvSpPr>
        <p:spPr>
          <a:xfrm>
            <a:off x="6080130" y="2266413"/>
            <a:ext cx="861899" cy="198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Azure policy</a:t>
            </a:r>
            <a:endParaRPr lang="he-IL" sz="700" dirty="0">
              <a:solidFill>
                <a:srgbClr val="000000"/>
              </a:solidFill>
            </a:endParaRPr>
          </a:p>
        </p:txBody>
      </p:sp>
      <p:pic>
        <p:nvPicPr>
          <p:cNvPr id="151" name="תמונה 150"/>
          <p:cNvPicPr preferRelativeResize="0"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6331079" y="3071945"/>
            <a:ext cx="360000" cy="360000"/>
          </a:xfrm>
          <a:prstGeom prst="rect">
            <a:avLst/>
          </a:prstGeom>
        </p:spPr>
      </p:pic>
      <p:sp>
        <p:nvSpPr>
          <p:cNvPr id="152" name="מלבן 151"/>
          <p:cNvSpPr/>
          <p:nvPr/>
        </p:nvSpPr>
        <p:spPr>
          <a:xfrm>
            <a:off x="6080130" y="3378964"/>
            <a:ext cx="861899" cy="198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Azure monitor</a:t>
            </a:r>
            <a:endParaRPr lang="he-IL" sz="700" dirty="0">
              <a:solidFill>
                <a:srgbClr val="000000"/>
              </a:solidFill>
            </a:endParaRPr>
          </a:p>
        </p:txBody>
      </p:sp>
      <p:sp>
        <p:nvSpPr>
          <p:cNvPr id="150" name="מלבן 149"/>
          <p:cNvSpPr/>
          <p:nvPr/>
        </p:nvSpPr>
        <p:spPr>
          <a:xfrm>
            <a:off x="6084410" y="2780155"/>
            <a:ext cx="853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Log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</a:rPr>
              <a:t>analysis</a:t>
            </a:r>
            <a:endParaRPr lang="he-IL" sz="800" dirty="0"/>
          </a:p>
        </p:txBody>
      </p:sp>
      <p:sp>
        <p:nvSpPr>
          <p:cNvPr id="158" name="מלבן 157"/>
          <p:cNvSpPr/>
          <p:nvPr/>
        </p:nvSpPr>
        <p:spPr>
          <a:xfrm>
            <a:off x="6684756" y="2894878"/>
            <a:ext cx="85333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Azure CDN</a:t>
            </a:r>
          </a:p>
        </p:txBody>
      </p:sp>
      <p:sp>
        <p:nvSpPr>
          <p:cNvPr id="159" name="מלבן 158"/>
          <p:cNvSpPr/>
          <p:nvPr/>
        </p:nvSpPr>
        <p:spPr>
          <a:xfrm>
            <a:off x="6775873" y="2286170"/>
            <a:ext cx="861899" cy="198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Azure search</a:t>
            </a:r>
            <a:endParaRPr lang="he-IL" sz="700" dirty="0">
              <a:solidFill>
                <a:srgbClr val="000000"/>
              </a:solidFill>
            </a:endParaRPr>
          </a:p>
        </p:txBody>
      </p:sp>
      <p:sp>
        <p:nvSpPr>
          <p:cNvPr id="161" name="מלבן 160"/>
          <p:cNvSpPr/>
          <p:nvPr/>
        </p:nvSpPr>
        <p:spPr>
          <a:xfrm>
            <a:off x="6843838" y="1614042"/>
            <a:ext cx="6222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Load </a:t>
            </a:r>
          </a:p>
          <a:p>
            <a:r>
              <a:rPr lang="en-US" sz="800" dirty="0">
                <a:solidFill>
                  <a:srgbClr val="000000"/>
                </a:solidFill>
              </a:rPr>
              <a:t>balancer</a:t>
            </a:r>
            <a:endParaRPr lang="he-IL" sz="800" dirty="0"/>
          </a:p>
        </p:txBody>
      </p:sp>
      <p:pic>
        <p:nvPicPr>
          <p:cNvPr id="162" name="תמונה 161"/>
          <p:cNvPicPr preferRelativeResize="0"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7616071" y="1434042"/>
            <a:ext cx="360000" cy="360000"/>
          </a:xfrm>
          <a:prstGeom prst="rect">
            <a:avLst/>
          </a:prstGeom>
        </p:spPr>
      </p:pic>
      <p:sp>
        <p:nvSpPr>
          <p:cNvPr id="163" name="מלבן 162"/>
          <p:cNvSpPr/>
          <p:nvPr/>
        </p:nvSpPr>
        <p:spPr>
          <a:xfrm>
            <a:off x="7390037" y="1804980"/>
            <a:ext cx="8066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Notification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</a:rPr>
              <a:t>Hub</a:t>
            </a:r>
          </a:p>
        </p:txBody>
      </p:sp>
      <p:pic>
        <p:nvPicPr>
          <p:cNvPr id="164" name="תמונה 163"/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7578221" y="2138776"/>
            <a:ext cx="360000" cy="360000"/>
          </a:xfrm>
          <a:prstGeom prst="rect">
            <a:avLst/>
          </a:prstGeom>
        </p:spPr>
      </p:pic>
      <p:sp>
        <p:nvSpPr>
          <p:cNvPr id="165" name="מלבן 164"/>
          <p:cNvSpPr/>
          <p:nvPr/>
        </p:nvSpPr>
        <p:spPr>
          <a:xfrm>
            <a:off x="7322265" y="2491989"/>
            <a:ext cx="861899" cy="198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Azure DDos</a:t>
            </a:r>
            <a:endParaRPr lang="he-IL" sz="700" dirty="0">
              <a:solidFill>
                <a:srgbClr val="000000"/>
              </a:solidFill>
            </a:endParaRPr>
          </a:p>
        </p:txBody>
      </p:sp>
      <p:pic>
        <p:nvPicPr>
          <p:cNvPr id="167" name="תמונה 166"/>
          <p:cNvPicPr preferRelativeResize="0"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722351" y="1329451"/>
            <a:ext cx="360000" cy="360000"/>
          </a:xfrm>
          <a:prstGeom prst="rect">
            <a:avLst/>
          </a:prstGeom>
        </p:spPr>
      </p:pic>
      <p:sp>
        <p:nvSpPr>
          <p:cNvPr id="168" name="מלבן 167"/>
          <p:cNvSpPr/>
          <p:nvPr/>
        </p:nvSpPr>
        <p:spPr>
          <a:xfrm>
            <a:off x="8471402" y="1636470"/>
            <a:ext cx="861899" cy="198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Azure monitor</a:t>
            </a:r>
            <a:endParaRPr lang="he-IL" sz="700" dirty="0">
              <a:solidFill>
                <a:srgbClr val="000000"/>
              </a:solidFill>
            </a:endParaRPr>
          </a:p>
        </p:txBody>
      </p:sp>
      <p:pic>
        <p:nvPicPr>
          <p:cNvPr id="169" name="תמונה 168" descr="תוצאת תמונה עבור Azure Stream Analytics icon&quot;"/>
          <p:cNvPicPr preferRelativeResize="0">
            <a:picLocks noChangeArrowheads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658" y="209023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מלבן 169"/>
          <p:cNvSpPr/>
          <p:nvPr/>
        </p:nvSpPr>
        <p:spPr>
          <a:xfrm>
            <a:off x="8336590" y="2450692"/>
            <a:ext cx="1141007" cy="32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Stream Analytics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he-IL" sz="700" dirty="0">
              <a:solidFill>
                <a:srgbClr val="000000"/>
              </a:solidFill>
            </a:endParaRPr>
          </a:p>
        </p:txBody>
      </p:sp>
      <p:pic>
        <p:nvPicPr>
          <p:cNvPr id="171" name="תמונה 170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715573" y="2938709"/>
            <a:ext cx="396000" cy="360000"/>
          </a:xfrm>
          <a:prstGeom prst="rect">
            <a:avLst/>
          </a:prstGeom>
        </p:spPr>
      </p:pic>
      <p:sp>
        <p:nvSpPr>
          <p:cNvPr id="172" name="מלבן 171"/>
          <p:cNvSpPr/>
          <p:nvPr/>
        </p:nvSpPr>
        <p:spPr>
          <a:xfrm>
            <a:off x="8650972" y="3312925"/>
            <a:ext cx="5693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Blob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</a:rPr>
              <a:t>storage</a:t>
            </a:r>
            <a:endParaRPr lang="he-IL" sz="800" dirty="0"/>
          </a:p>
        </p:txBody>
      </p:sp>
      <p:sp>
        <p:nvSpPr>
          <p:cNvPr id="173" name="מלבן 172"/>
          <p:cNvSpPr/>
          <p:nvPr/>
        </p:nvSpPr>
        <p:spPr>
          <a:xfrm>
            <a:off x="8539715" y="6434404"/>
            <a:ext cx="918220" cy="198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700" dirty="0">
                <a:solidFill>
                  <a:srgbClr val="000000"/>
                </a:solidFill>
              </a:rPr>
              <a:t>Prisma cloud</a:t>
            </a:r>
            <a:endParaRPr lang="he-IL" sz="700" dirty="0">
              <a:solidFill>
                <a:srgbClr val="000000"/>
              </a:solidFill>
            </a:endParaRPr>
          </a:p>
        </p:txBody>
      </p:sp>
      <p:sp>
        <p:nvSpPr>
          <p:cNvPr id="174" name="מלבן 173"/>
          <p:cNvSpPr/>
          <p:nvPr/>
        </p:nvSpPr>
        <p:spPr>
          <a:xfrm>
            <a:off x="7184434" y="4350520"/>
            <a:ext cx="5693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Blob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</a:rPr>
              <a:t>storage</a:t>
            </a:r>
            <a:endParaRPr lang="he-IL" sz="800" dirty="0"/>
          </a:p>
        </p:txBody>
      </p:sp>
      <p:sp>
        <p:nvSpPr>
          <p:cNvPr id="175" name="מלבן 174"/>
          <p:cNvSpPr/>
          <p:nvPr/>
        </p:nvSpPr>
        <p:spPr>
          <a:xfrm>
            <a:off x="6384157" y="3792306"/>
            <a:ext cx="197510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rgbClr val="000000"/>
                </a:solidFill>
              </a:rPr>
              <a:t>Big Data stores</a:t>
            </a:r>
            <a:endParaRPr lang="he-IL" sz="700" dirty="0">
              <a:solidFill>
                <a:srgbClr val="000000"/>
              </a:solidFill>
            </a:endParaRPr>
          </a:p>
        </p:txBody>
      </p:sp>
      <p:sp>
        <p:nvSpPr>
          <p:cNvPr id="176" name="Oval 30">
            <a:extLst>
              <a:ext uri="{FF2B5EF4-FFF2-40B4-BE49-F238E27FC236}">
                <a16:creationId xmlns:a16="http://schemas.microsoft.com/office/drawing/2014/main" id="{36A9A490-6882-4F57-B0B1-A854D5048B77}"/>
              </a:ext>
            </a:extLst>
          </p:cNvPr>
          <p:cNvSpPr/>
          <p:nvPr/>
        </p:nvSpPr>
        <p:spPr bwMode="gray">
          <a:xfrm>
            <a:off x="8244044" y="1174498"/>
            <a:ext cx="202198" cy="202198"/>
          </a:xfrm>
          <a:prstGeom prst="ellipse">
            <a:avLst/>
          </a:prstGeom>
          <a:solidFill>
            <a:srgbClr val="00ACED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800" b="1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78" name="מחבר חץ ישר 177"/>
          <p:cNvCxnSpPr>
            <a:endCxn id="43" idx="3"/>
          </p:cNvCxnSpPr>
          <p:nvPr/>
        </p:nvCxnSpPr>
        <p:spPr>
          <a:xfrm flipH="1">
            <a:off x="7333470" y="5244669"/>
            <a:ext cx="898662" cy="829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מחבר חץ ישר 183"/>
          <p:cNvCxnSpPr/>
          <p:nvPr/>
        </p:nvCxnSpPr>
        <p:spPr>
          <a:xfrm flipH="1">
            <a:off x="5899265" y="5241117"/>
            <a:ext cx="36475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מחבר חץ ישר 187"/>
          <p:cNvCxnSpPr/>
          <p:nvPr/>
        </p:nvCxnSpPr>
        <p:spPr>
          <a:xfrm flipH="1">
            <a:off x="5920893" y="6088068"/>
            <a:ext cx="36475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מחבר חץ ישר 188"/>
          <p:cNvCxnSpPr/>
          <p:nvPr/>
        </p:nvCxnSpPr>
        <p:spPr>
          <a:xfrm>
            <a:off x="8153614" y="1540968"/>
            <a:ext cx="47017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מחבר חץ ישר 192"/>
          <p:cNvCxnSpPr>
            <a:cxnSpLocks/>
            <a:stCxn id="168" idx="2"/>
            <a:endCxn id="169" idx="0"/>
          </p:cNvCxnSpPr>
          <p:nvPr/>
        </p:nvCxnSpPr>
        <p:spPr>
          <a:xfrm flipH="1">
            <a:off x="8900658" y="1834601"/>
            <a:ext cx="1694" cy="2556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מחבר חץ ישר 195"/>
          <p:cNvCxnSpPr>
            <a:cxnSpLocks/>
            <a:endCxn id="171" idx="0"/>
          </p:cNvCxnSpPr>
          <p:nvPr/>
        </p:nvCxnSpPr>
        <p:spPr>
          <a:xfrm>
            <a:off x="8913573" y="2654463"/>
            <a:ext cx="0" cy="28424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מחבר חץ ישר 200"/>
          <p:cNvCxnSpPr>
            <a:cxnSpLocks/>
          </p:cNvCxnSpPr>
          <p:nvPr/>
        </p:nvCxnSpPr>
        <p:spPr>
          <a:xfrm>
            <a:off x="8913573" y="3705396"/>
            <a:ext cx="0" cy="11333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8634CAA-1CE4-B64C-A5E1-13257FCCEF7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25734" y="1860718"/>
            <a:ext cx="379110" cy="4273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614D5A-7DB7-7B4E-AB99-A059AB8C9B3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36068" y="1903644"/>
            <a:ext cx="427420" cy="427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D0432A-3B8E-744F-977B-E8355E35BF7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19862" y="1252901"/>
            <a:ext cx="373631" cy="3736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CE7312-FA28-4B4F-9E05-BCF3972981F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42371" y="1227899"/>
            <a:ext cx="415275" cy="4223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09FFEE-9440-834E-847F-37A835A1E93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756276" y="2503328"/>
            <a:ext cx="627346" cy="36350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E518574-1BB0-C640-AEF2-AD5B01FDE82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308440" y="3062777"/>
            <a:ext cx="353327" cy="353327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7F6C5365-25A0-9747-9DA1-97CEA474B51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649863" y="4762771"/>
            <a:ext cx="353327" cy="353327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B2FC3CB2-2251-AC4D-BFCF-8C50B521953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88439" y="5914949"/>
            <a:ext cx="324288" cy="395042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DBFD594F-4090-DE42-8366-8821438671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613639" y="2845144"/>
            <a:ext cx="324288" cy="395042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B2E85EBB-87DD-6E40-A6E1-74EC70E995D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80155" y="5898789"/>
            <a:ext cx="379110" cy="427361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DBC5A7D0-F746-5743-9954-9CF2371CB4E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323037" y="2442437"/>
            <a:ext cx="402086" cy="402086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A93A573B-D150-B144-8271-09EEB0C4FDD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846378" y="2128029"/>
            <a:ext cx="469004" cy="37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04635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eloitte 16_9 onscreen">
  <a:themeElements>
    <a:clrScheme name="Deloitte colors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spcBef>
            <a:spcPts val="200"/>
          </a:spcBef>
          <a:buSzPct val="100000"/>
          <a:defRPr sz="1200" dirty="0" smtClean="0"/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Presentation1" id="{0D59B0BF-4812-4CBB-B5BE-585E571AE89E}" vid="{83CFF750-AA65-4199-BC1F-DAE7769FE0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908BD4516B004588F83DF058126254" ma:contentTypeVersion="14" ma:contentTypeDescription="Create a new document." ma:contentTypeScope="" ma:versionID="55ff4a67494f96591ee2a3ed413f2d1d">
  <xsd:schema xmlns:xsd="http://www.w3.org/2001/XMLSchema" xmlns:xs="http://www.w3.org/2001/XMLSchema" xmlns:p="http://schemas.microsoft.com/office/2006/metadata/properties" xmlns:ns2="05194344-b16b-4cdd-919b-7d2c10957e46" xmlns:ns3="fea8ac73-90e4-432c-b893-d481c4dd49ac" targetNamespace="http://schemas.microsoft.com/office/2006/metadata/properties" ma:root="true" ma:fieldsID="bd1916f570d995c6408499c325c0f5e7" ns2:_="" ns3:_="">
    <xsd:import namespace="05194344-b16b-4cdd-919b-7d2c10957e46"/>
    <xsd:import namespace="fea8ac73-90e4-432c-b893-d481c4dd49ac"/>
    <xsd:element name="properties">
      <xsd:complexType>
        <xsd:sequence>
          <xsd:element name="documentManagement">
            <xsd:complexType>
              <xsd:all>
                <xsd:element ref="ns2:KXStatus" minOccurs="0"/>
                <xsd:element ref="ns2:KXDocumentID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94344-b16b-4cdd-919b-7d2c10957e46" elementFormDefault="qualified">
    <xsd:import namespace="http://schemas.microsoft.com/office/2006/documentManagement/types"/>
    <xsd:import namespace="http://schemas.microsoft.com/office/infopath/2007/PartnerControls"/>
    <xsd:element name="KXStatus" ma:index="8" nillable="true" ma:displayName="KXStatus" ma:format="Dropdown" ma:internalName="KXStatus">
      <xsd:simpleType>
        <xsd:union memberTypes="dms:Text">
          <xsd:simpleType>
            <xsd:restriction base="dms:Choice">
              <xsd:enumeration value="Contributed"/>
              <xsd:enumeration value="Published"/>
              <xsd:enumeration value="Processing by AI"/>
            </xsd:restriction>
          </xsd:simpleType>
        </xsd:union>
      </xsd:simpleType>
    </xsd:element>
    <xsd:element name="KXDocumentID" ma:index="9" nillable="true" ma:displayName="KXDocumentID" ma:format="Dropdown" ma:internalName="KXDocumentID" ma:percentage="FALSE">
      <xsd:simpleType>
        <xsd:restriction base="dms:Number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798d900d-0589-4081-96eb-513de833a5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a8ac73-90e4-432c-b893-d481c4dd49ac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2dec25c0-919b-4fce-add4-9c773df6b989}" ma:internalName="TaxCatchAll" ma:showField="CatchAllData" ma:web="fea8ac73-90e4-432c-b893-d481c4dd49a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XStatus xmlns="05194344-b16b-4cdd-919b-7d2c10957e46">Published</KXStatus>
    <KXDocumentID xmlns="05194344-b16b-4cdd-919b-7d2c10957e46" xsi:nil="true"/>
    <lcf76f155ced4ddcb4097134ff3c332f xmlns="05194344-b16b-4cdd-919b-7d2c10957e46">
      <Terms xmlns="http://schemas.microsoft.com/office/infopath/2007/PartnerControls"/>
    </lcf76f155ced4ddcb4097134ff3c332f>
    <TaxCatchAll xmlns="fea8ac73-90e4-432c-b893-d481c4dd49a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C9CB17-40A2-45BE-ABA7-FB21A0CC73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194344-b16b-4cdd-919b-7d2c10957e46"/>
    <ds:schemaRef ds:uri="fea8ac73-90e4-432c-b893-d481c4dd49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8540F57-2553-44BA-9197-1B4322030791}">
  <ds:schemaRefs>
    <ds:schemaRef ds:uri="http://schemas.microsoft.com/office/2006/metadata/properties"/>
    <ds:schemaRef ds:uri="http://schemas.microsoft.com/office/infopath/2007/PartnerControls"/>
    <ds:schemaRef ds:uri="05194344-b16b-4cdd-919b-7d2c10957e46"/>
    <ds:schemaRef ds:uri="fea8ac73-90e4-432c-b893-d481c4dd49ac"/>
  </ds:schemaRefs>
</ds:datastoreItem>
</file>

<file path=customXml/itemProps3.xml><?xml version="1.0" encoding="utf-8"?>
<ds:datastoreItem xmlns:ds="http://schemas.openxmlformats.org/officeDocument/2006/customXml" ds:itemID="{87934FC9-22BB-4B9F-B5B5-A97A551C77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1705</Words>
  <Application>Microsoft Office PowerPoint</Application>
  <PresentationFormat>Widescreen</PresentationFormat>
  <Paragraphs>686</Paragraphs>
  <Slides>11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Segoe UI</vt:lpstr>
      <vt:lpstr>Verdana</vt:lpstr>
      <vt:lpstr>Wingdings</vt:lpstr>
      <vt:lpstr>Wingdings 2</vt:lpstr>
      <vt:lpstr>Deloitte 16_9 onscreen</vt:lpstr>
      <vt:lpstr>think-cell Slide</vt:lpstr>
      <vt:lpstr>Visio</vt:lpstr>
      <vt:lpstr>Detect</vt:lpstr>
      <vt:lpstr>Respond &amp; Recover</vt:lpstr>
      <vt:lpstr>Azure IoT Capabilities</vt:lpstr>
      <vt:lpstr>PowerPoint Presentation</vt:lpstr>
      <vt:lpstr>Deloitte’s Cloud IoT Cyber Framework supported Azure solutions stack</vt:lpstr>
      <vt:lpstr>Azure IoT core backbone architecture </vt:lpstr>
      <vt:lpstr>Azure IoT data value chain </vt:lpstr>
      <vt:lpstr>Identify &amp; Protect</vt:lpstr>
      <vt:lpstr>Detect</vt:lpstr>
      <vt:lpstr>Respond &amp; Recover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2020-05-18T09:08:07Z</dcterms:created>
  <dcterms:modified xsi:type="dcterms:W3CDTF">2023-07-27T05:33:23Z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0x01010076908BD4516B004588F83DF058126254</vt:lpwstr>
  </property>
  <property fmtid="{D5CDD505-2E9C-101B-9397-08002B2CF9AE}" pid="3" name="Local Content Type">
    <vt:lpwstr>2126;#United States:Sales and Marketing|9a6f5c6b-0275-438b-b9f2-fbf40f897bad</vt:lpwstr>
  </property>
  <property fmtid="{D5CDD505-2E9C-101B-9397-08002B2CF9AE}" pid="4" name="Primary Local Client">
    <vt:lpwstr>4763;#United States:Deloitte Risk and Financial Advisory:Cyber and Strategic Risk:Cyber:Cyber Emerging Technologies|155de2cc-e525-4cb8-9692-4b3c17047493</vt:lpwstr>
  </property>
  <property fmtid="{D5CDD505-2E9C-101B-9397-08002B2CF9AE}" pid="5" name="Badge">
    <vt:lpwstr/>
  </property>
  <property fmtid="{D5CDD505-2E9C-101B-9397-08002B2CF9AE}" pid="6" name="Applicable Geography">
    <vt:lpwstr>5;#Global|f12aef73-b423-4016-a43f-15722d3a0a5e</vt:lpwstr>
  </property>
  <property fmtid="{D5CDD505-2E9C-101B-9397-08002B2CF9AE}" pid="7" name="Secondary Local Indu">
    <vt:lpwstr/>
  </property>
  <property fmtid="{D5CDD505-2E9C-101B-9397-08002B2CF9AE}" pid="8" name="Primary Local Indust">
    <vt:lpwstr/>
  </property>
  <property fmtid="{D5CDD505-2E9C-101B-9397-08002B2CF9AE}" pid="9" name="Geography of Origin">
    <vt:lpwstr>2121;#Americas (Region):United States:United States (US)|8cb0099f-1dbf-4b3c-9b7f-d98051a79fa3</vt:lpwstr>
  </property>
  <property fmtid="{D5CDD505-2E9C-101B-9397-08002B2CF9AE}" pid="10" name="KAM Language">
    <vt:lpwstr>6;#English|b169a262-1aaa-4ccb-9acf-78a36c1d9bab</vt:lpwstr>
  </property>
  <property fmtid="{D5CDD505-2E9C-101B-9397-08002B2CF9AE}" pid="11" name="Primary Global Client">
    <vt:lpwstr>4454;#Risk Advisory:Cyber and Strategic Risk:Cyber:Cyber Emerging Technologies|0f09677c-c111-4395-810d-ebf2c723861f</vt:lpwstr>
  </property>
  <property fmtid="{D5CDD505-2E9C-101B-9397-08002B2CF9AE}" pid="12" name="Secondary Global Indu">
    <vt:lpwstr/>
  </property>
  <property fmtid="{D5CDD505-2E9C-101B-9397-08002B2CF9AE}" pid="13" name="Secondary Global Clie">
    <vt:lpwstr>4311;#Risk Advisory:Cyber and Strategic Risk:Cyber:Cyber Cloud|7123cf61-c39e-4035-8f0d-7f1178101468;#3705;#Cross Business Offerings:Cloud Transformation:Cloud Security and Risk|1db34587-dbc2-4ec7-b45f-23445c963c61</vt:lpwstr>
  </property>
  <property fmtid="{D5CDD505-2E9C-101B-9397-08002B2CF9AE}" pid="14" name="Primary Global Indust">
    <vt:lpwstr/>
  </property>
  <property fmtid="{D5CDD505-2E9C-101B-9397-08002B2CF9AE}" pid="15" name="Global Content Type">
    <vt:lpwstr>158;#Sales and Marketing|644ec0b9-91f5-4e77-a73a-f9e342bff6bb</vt:lpwstr>
  </property>
  <property fmtid="{D5CDD505-2E9C-101B-9397-08002B2CF9AE}" pid="16" name="Local Internal Service">
    <vt:lpwstr/>
  </property>
  <property fmtid="{D5CDD505-2E9C-101B-9397-08002B2CF9AE}" pid="17" name="Global Internal Service">
    <vt:lpwstr/>
  </property>
  <property fmtid="{D5CDD505-2E9C-101B-9397-08002B2CF9AE}" pid="18" name="Secondary Local Clie">
    <vt:lpwstr>4419;#United States:Deloitte Risk and Financial Advisory:Cyber and Strategic Risk:Cyber:Cyber Cloud|6fc3daf4-3bc7-4c83-89e3-41ecc29d0a7b;#4312;#Global:Cross Business Offerings:Cloud Transformation:Cloud Security and Risk|1db34587-dbc2-4ec7-b45f-23445c963c61</vt:lpwstr>
  </property>
  <property fmtid="{D5CDD505-2E9C-101B-9397-08002B2CF9AE}" pid="19" name="IPCO Designation">
    <vt:lpwstr>7;#May be edited and used internally or externally for any purpose (Category D)|f8400f62-65c9-4658-9900-b0ea185e4722</vt:lpwstr>
  </property>
  <property fmtid="{D5CDD505-2E9C-101B-9397-08002B2CF9AE}" pid="20" name="_dlc_policyId">
    <vt:lpwstr/>
  </property>
  <property fmtid="{D5CDD505-2E9C-101B-9397-08002B2CF9AE}" pid="21" name="ItemRetentionFormula">
    <vt:lpwstr/>
  </property>
  <property fmtid="{D5CDD505-2E9C-101B-9397-08002B2CF9AE}" pid="22" name="Publishing Owning Te">
    <vt:lpwstr>692;#United States|3ceefc99-f56e-4a50-bff0-0ff19ff3c60d</vt:lpwstr>
  </property>
  <property fmtid="{D5CDD505-2E9C-101B-9397-08002B2CF9AE}" pid="23" name="Publishing Owning Te0">
    <vt:lpwstr>United States|3ceefc99-f56e-4a50-bff0-0ff19ff3c60d</vt:lpwstr>
  </property>
  <property fmtid="{D5CDD505-2E9C-101B-9397-08002B2CF9AE}" pid="24" name="_docset_NoMedatataSyncRequired">
    <vt:lpwstr>False</vt:lpwstr>
  </property>
  <property fmtid="{D5CDD505-2E9C-101B-9397-08002B2CF9AE}" pid="25" name="Order">
    <vt:r8>253172100</vt:r8>
  </property>
  <property fmtid="{D5CDD505-2E9C-101B-9397-08002B2CF9AE}" pid="26" name="_ExtendedDescription">
    <vt:lpwstr/>
  </property>
  <property fmtid="{D5CDD505-2E9C-101B-9397-08002B2CF9AE}" pid="27" name="MediaServiceImageTags">
    <vt:lpwstr/>
  </property>
  <property fmtid="{D5CDD505-2E9C-101B-9397-08002B2CF9AE}" pid="28" name="MSIP_Label_ea60d57e-af5b-4752-ac57-3e4f28ca11dc_Enabled">
    <vt:lpwstr>true</vt:lpwstr>
  </property>
  <property fmtid="{D5CDD505-2E9C-101B-9397-08002B2CF9AE}" pid="29" name="MSIP_Label_ea60d57e-af5b-4752-ac57-3e4f28ca11dc_SetDate">
    <vt:lpwstr>2023-07-27T05:33:03Z</vt:lpwstr>
  </property>
  <property fmtid="{D5CDD505-2E9C-101B-9397-08002B2CF9AE}" pid="30" name="MSIP_Label_ea60d57e-af5b-4752-ac57-3e4f28ca11dc_Method">
    <vt:lpwstr>Standard</vt:lpwstr>
  </property>
  <property fmtid="{D5CDD505-2E9C-101B-9397-08002B2CF9AE}" pid="31" name="MSIP_Label_ea60d57e-af5b-4752-ac57-3e4f28ca11dc_Name">
    <vt:lpwstr>ea60d57e-af5b-4752-ac57-3e4f28ca11dc</vt:lpwstr>
  </property>
  <property fmtid="{D5CDD505-2E9C-101B-9397-08002B2CF9AE}" pid="32" name="MSIP_Label_ea60d57e-af5b-4752-ac57-3e4f28ca11dc_SiteId">
    <vt:lpwstr>36da45f1-dd2c-4d1f-af13-5abe46b99921</vt:lpwstr>
  </property>
  <property fmtid="{D5CDD505-2E9C-101B-9397-08002B2CF9AE}" pid="33" name="MSIP_Label_ea60d57e-af5b-4752-ac57-3e4f28ca11dc_ActionId">
    <vt:lpwstr>411c4278-b674-4fae-bba9-32e48f33a3a2</vt:lpwstr>
  </property>
  <property fmtid="{D5CDD505-2E9C-101B-9397-08002B2CF9AE}" pid="34" name="MSIP_Label_ea60d57e-af5b-4752-ac57-3e4f28ca11dc_ContentBits">
    <vt:lpwstr>0</vt:lpwstr>
  </property>
</Properties>
</file>